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0"/>
  </p:notesMasterIdLst>
  <p:sldIdLst>
    <p:sldId id="256" r:id="rId2"/>
    <p:sldId id="395" r:id="rId3"/>
    <p:sldId id="396" r:id="rId4"/>
    <p:sldId id="397" r:id="rId5"/>
    <p:sldId id="398" r:id="rId6"/>
    <p:sldId id="400" r:id="rId7"/>
    <p:sldId id="401" r:id="rId8"/>
    <p:sldId id="403" r:id="rId9"/>
    <p:sldId id="303" r:id="rId10"/>
    <p:sldId id="304" r:id="rId11"/>
    <p:sldId id="352" r:id="rId12"/>
    <p:sldId id="307" r:id="rId13"/>
    <p:sldId id="314" r:id="rId14"/>
    <p:sldId id="377" r:id="rId15"/>
    <p:sldId id="375" r:id="rId16"/>
    <p:sldId id="376" r:id="rId17"/>
    <p:sldId id="383" r:id="rId18"/>
    <p:sldId id="384" r:id="rId19"/>
    <p:sldId id="385" r:id="rId20"/>
    <p:sldId id="386" r:id="rId21"/>
    <p:sldId id="356" r:id="rId22"/>
    <p:sldId id="404" r:id="rId23"/>
    <p:sldId id="405" r:id="rId24"/>
    <p:sldId id="406" r:id="rId25"/>
    <p:sldId id="358" r:id="rId26"/>
    <p:sldId id="359" r:id="rId27"/>
    <p:sldId id="360" r:id="rId28"/>
    <p:sldId id="331" r:id="rId29"/>
    <p:sldId id="394" r:id="rId30"/>
    <p:sldId id="365" r:id="rId31"/>
    <p:sldId id="366" r:id="rId32"/>
    <p:sldId id="367" r:id="rId33"/>
    <p:sldId id="344" r:id="rId34"/>
    <p:sldId id="346" r:id="rId35"/>
    <p:sldId id="393" r:id="rId36"/>
    <p:sldId id="350" r:id="rId37"/>
    <p:sldId id="355" r:id="rId38"/>
    <p:sldId id="351"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2" d="100"/>
          <a:sy n="82" d="100"/>
        </p:scale>
        <p:origin x="1474"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68" tIns="46584" rIns="93168" bIns="46584" rtlCol="0"/>
          <a:lstStyle>
            <a:lvl1pPr algn="r">
              <a:defRPr sz="1200"/>
            </a:lvl1pPr>
          </a:lstStyle>
          <a:p>
            <a:fld id="{F1A7E13A-119E-6F43-AC2A-206FDC6AACBE}" type="datetimeFigureOut">
              <a:rPr lang="en-US" smtClean="0"/>
              <a:t>3/15/2018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8" tIns="46584" rIns="93168" bIns="46584"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68" tIns="46584" rIns="93168"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68" tIns="46584" rIns="93168" bIns="46584" rtlCol="0" anchor="b"/>
          <a:lstStyle>
            <a:lvl1pPr algn="r">
              <a:defRPr sz="1200"/>
            </a:lvl1pPr>
          </a:lstStyle>
          <a:p>
            <a:fld id="{44F2847D-B8F4-F047-B2B8-82D2DD64EE02}" type="slidenum">
              <a:rPr lang="en-US" smtClean="0"/>
              <a:t>‹#›</a:t>
            </a:fld>
            <a:endParaRPr lang="en-US"/>
          </a:p>
        </p:txBody>
      </p:sp>
    </p:spTree>
    <p:extLst>
      <p:ext uri="{BB962C8B-B14F-4D97-AF65-F5344CB8AC3E}">
        <p14:creationId xmlns:p14="http://schemas.microsoft.com/office/powerpoint/2010/main" val="22411445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SFTS test balance and coordination,</a:t>
            </a:r>
            <a:r>
              <a:rPr lang="en-US" baseline="0" dirty="0"/>
              <a:t> how is “failure” when using marijuana different from an alcohol failure?</a:t>
            </a:r>
          </a:p>
          <a:p>
            <a:endParaRPr lang="en-US" baseline="0" dirty="0"/>
          </a:p>
          <a:p>
            <a:r>
              <a:rPr lang="en-US" baseline="0" dirty="0" err="1"/>
              <a:t>Innerspace</a:t>
            </a:r>
            <a:r>
              <a:rPr lang="en-US" baseline="0" dirty="0"/>
              <a:t> movie</a:t>
            </a:r>
          </a:p>
          <a:p>
            <a:r>
              <a:rPr lang="en-US" baseline="0" dirty="0"/>
              <a:t>Magic School Bus book – Miss Frizzle?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4F2847D-B8F4-F047-B2B8-82D2DD64EE02}" type="slidenum">
              <a:rPr lang="en-US" smtClean="0"/>
              <a:t>2</a:t>
            </a:fld>
            <a:endParaRPr lang="en-US"/>
          </a:p>
        </p:txBody>
      </p:sp>
    </p:spTree>
    <p:extLst>
      <p:ext uri="{BB962C8B-B14F-4D97-AF65-F5344CB8AC3E}">
        <p14:creationId xmlns:p14="http://schemas.microsoft.com/office/powerpoint/2010/main" val="3229162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SFTS test balance and coordination,</a:t>
            </a:r>
            <a:r>
              <a:rPr lang="en-US" baseline="0" dirty="0"/>
              <a:t> how is “failure” when using marijuana different from an alcohol failure?</a:t>
            </a:r>
          </a:p>
          <a:p>
            <a:endParaRPr lang="en-US" baseline="0" dirty="0"/>
          </a:p>
          <a:p>
            <a:r>
              <a:rPr lang="en-US" baseline="0" dirty="0" err="1"/>
              <a:t>Innerspace</a:t>
            </a:r>
            <a:r>
              <a:rPr lang="en-US" baseline="0" dirty="0"/>
              <a:t> movie</a:t>
            </a:r>
          </a:p>
          <a:p>
            <a:r>
              <a:rPr lang="en-US" baseline="0" dirty="0"/>
              <a:t>Magic School Bus book – </a:t>
            </a:r>
            <a:r>
              <a:rPr lang="en-US" baseline="0"/>
              <a:t>Miss Frizzle? </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4F2847D-B8F4-F047-B2B8-82D2DD64EE02}" type="slidenum">
              <a:rPr lang="en-US" smtClean="0"/>
              <a:t>3</a:t>
            </a:fld>
            <a:endParaRPr lang="en-US"/>
          </a:p>
        </p:txBody>
      </p:sp>
    </p:spTree>
    <p:extLst>
      <p:ext uri="{BB962C8B-B14F-4D97-AF65-F5344CB8AC3E}">
        <p14:creationId xmlns:p14="http://schemas.microsoft.com/office/powerpoint/2010/main" val="981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SFTS test balance and coordination,</a:t>
            </a:r>
            <a:r>
              <a:rPr lang="en-US" baseline="0" dirty="0"/>
              <a:t> how is “failure” when using marijuana different from an alcohol failure?</a:t>
            </a:r>
          </a:p>
          <a:p>
            <a:endParaRPr lang="en-US" baseline="0" dirty="0"/>
          </a:p>
          <a:p>
            <a:r>
              <a:rPr lang="en-US" baseline="0" dirty="0" err="1"/>
              <a:t>Innerspace</a:t>
            </a:r>
            <a:r>
              <a:rPr lang="en-US" baseline="0" dirty="0"/>
              <a:t> movie</a:t>
            </a:r>
          </a:p>
          <a:p>
            <a:r>
              <a:rPr lang="en-US" baseline="0" dirty="0"/>
              <a:t>Magic School Bus book – </a:t>
            </a:r>
            <a:r>
              <a:rPr lang="en-US" baseline="0"/>
              <a:t>Miss Frizzle? </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4F2847D-B8F4-F047-B2B8-82D2DD64EE02}" type="slidenum">
              <a:rPr lang="en-US" smtClean="0"/>
              <a:t>4</a:t>
            </a:fld>
            <a:endParaRPr lang="en-US"/>
          </a:p>
        </p:txBody>
      </p:sp>
    </p:spTree>
    <p:extLst>
      <p:ext uri="{BB962C8B-B14F-4D97-AF65-F5344CB8AC3E}">
        <p14:creationId xmlns:p14="http://schemas.microsoft.com/office/powerpoint/2010/main" val="40499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SFTS test balance and coordination,</a:t>
            </a:r>
            <a:r>
              <a:rPr lang="en-US" baseline="0" dirty="0"/>
              <a:t> how is “failure” when using marijuana different from an alcohol failure?</a:t>
            </a:r>
          </a:p>
          <a:p>
            <a:endParaRPr lang="en-US" baseline="0" dirty="0"/>
          </a:p>
          <a:p>
            <a:r>
              <a:rPr lang="en-US" baseline="0" dirty="0" err="1"/>
              <a:t>Innerspace</a:t>
            </a:r>
            <a:r>
              <a:rPr lang="en-US" baseline="0" dirty="0"/>
              <a:t> movie</a:t>
            </a:r>
          </a:p>
          <a:p>
            <a:r>
              <a:rPr lang="en-US" baseline="0" dirty="0"/>
              <a:t>Magic School Bus book – </a:t>
            </a:r>
            <a:r>
              <a:rPr lang="en-US" baseline="0"/>
              <a:t>Miss Frizzle? </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4F2847D-B8F4-F047-B2B8-82D2DD64EE02}" type="slidenum">
              <a:rPr lang="en-US" smtClean="0"/>
              <a:t>5</a:t>
            </a:fld>
            <a:endParaRPr lang="en-US"/>
          </a:p>
        </p:txBody>
      </p:sp>
    </p:spTree>
    <p:extLst>
      <p:ext uri="{BB962C8B-B14F-4D97-AF65-F5344CB8AC3E}">
        <p14:creationId xmlns:p14="http://schemas.microsoft.com/office/powerpoint/2010/main" val="570764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SFTS test balance and coordination,</a:t>
            </a:r>
            <a:r>
              <a:rPr lang="en-US" baseline="0" dirty="0"/>
              <a:t> how is “failure” when using marijuana different from an alcohol failure?</a:t>
            </a:r>
          </a:p>
          <a:p>
            <a:endParaRPr lang="en-US" baseline="0" dirty="0"/>
          </a:p>
          <a:p>
            <a:r>
              <a:rPr lang="en-US" baseline="0" dirty="0" err="1"/>
              <a:t>Innerspace</a:t>
            </a:r>
            <a:r>
              <a:rPr lang="en-US" baseline="0" dirty="0"/>
              <a:t> movie</a:t>
            </a:r>
          </a:p>
          <a:p>
            <a:r>
              <a:rPr lang="en-US" baseline="0" dirty="0"/>
              <a:t>Magic School Bus book – </a:t>
            </a:r>
            <a:r>
              <a:rPr lang="en-US" baseline="0"/>
              <a:t>Miss Frizzle? </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4F2847D-B8F4-F047-B2B8-82D2DD64EE02}" type="slidenum">
              <a:rPr lang="en-US" smtClean="0"/>
              <a:t>6</a:t>
            </a:fld>
            <a:endParaRPr lang="en-US"/>
          </a:p>
        </p:txBody>
      </p:sp>
    </p:spTree>
    <p:extLst>
      <p:ext uri="{BB962C8B-B14F-4D97-AF65-F5344CB8AC3E}">
        <p14:creationId xmlns:p14="http://schemas.microsoft.com/office/powerpoint/2010/main" val="3876828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SFTS test balance and coordination,</a:t>
            </a:r>
            <a:r>
              <a:rPr lang="en-US" baseline="0" dirty="0"/>
              <a:t> how is “failure” when using marijuana different from an alcohol failure?</a:t>
            </a:r>
          </a:p>
          <a:p>
            <a:endParaRPr lang="en-US" baseline="0" dirty="0"/>
          </a:p>
          <a:p>
            <a:r>
              <a:rPr lang="en-US" baseline="0" dirty="0" err="1"/>
              <a:t>Innerspace</a:t>
            </a:r>
            <a:r>
              <a:rPr lang="en-US" baseline="0" dirty="0"/>
              <a:t> movie</a:t>
            </a:r>
          </a:p>
          <a:p>
            <a:r>
              <a:rPr lang="en-US" baseline="0" dirty="0"/>
              <a:t>Magic School Bus book – </a:t>
            </a:r>
            <a:r>
              <a:rPr lang="en-US" baseline="0"/>
              <a:t>Miss Frizzle? </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4F2847D-B8F4-F047-B2B8-82D2DD64EE02}" type="slidenum">
              <a:rPr lang="en-US" smtClean="0"/>
              <a:t>7</a:t>
            </a:fld>
            <a:endParaRPr lang="en-US"/>
          </a:p>
        </p:txBody>
      </p:sp>
    </p:spTree>
    <p:extLst>
      <p:ext uri="{BB962C8B-B14F-4D97-AF65-F5344CB8AC3E}">
        <p14:creationId xmlns:p14="http://schemas.microsoft.com/office/powerpoint/2010/main" val="1999356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SFTS test balance and coordination,</a:t>
            </a:r>
            <a:r>
              <a:rPr lang="en-US" baseline="0" dirty="0"/>
              <a:t> how is “failure” when using marijuana different from an alcohol failure?</a:t>
            </a:r>
          </a:p>
          <a:p>
            <a:endParaRPr lang="en-US" baseline="0" dirty="0"/>
          </a:p>
          <a:p>
            <a:r>
              <a:rPr lang="en-US" baseline="0" dirty="0" err="1"/>
              <a:t>Innerspace</a:t>
            </a:r>
            <a:r>
              <a:rPr lang="en-US" baseline="0" dirty="0"/>
              <a:t> movie</a:t>
            </a:r>
          </a:p>
          <a:p>
            <a:r>
              <a:rPr lang="en-US" baseline="0" dirty="0"/>
              <a:t>Magic School Bus book – </a:t>
            </a:r>
            <a:r>
              <a:rPr lang="en-US" baseline="0"/>
              <a:t>Miss Frizzle? </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4F2847D-B8F4-F047-B2B8-82D2DD64EE02}" type="slidenum">
              <a:rPr lang="en-US" smtClean="0"/>
              <a:t>8</a:t>
            </a:fld>
            <a:endParaRPr lang="en-US"/>
          </a:p>
        </p:txBody>
      </p:sp>
    </p:spTree>
    <p:extLst>
      <p:ext uri="{BB962C8B-B14F-4D97-AF65-F5344CB8AC3E}">
        <p14:creationId xmlns:p14="http://schemas.microsoft.com/office/powerpoint/2010/main" val="208462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2F0292D-1797-49A5-8D2D-8D50C72EF3CC}"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488732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F0292D-1797-49A5-8D2D-8D50C72EF3CC}"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339718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F0292D-1797-49A5-8D2D-8D50C72EF3CC}"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1411808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xfrm>
            <a:off x="8422821" y="6404293"/>
            <a:ext cx="263980" cy="269239"/>
          </a:xfrm>
          <a:prstGeom prst="rect">
            <a:avLst/>
          </a:prstGeom>
        </p:spPr>
        <p:txBody>
          <a:bodyPr lIns="45718" tIns="45718" rIns="45718" bIns="45718" anchor="ctr"/>
          <a:lstStyle>
            <a:lvl1pPr algn="r" defTabSz="914400">
              <a:defRPr>
                <a:solidFill>
                  <a:srgbClr val="898989"/>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72197567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lstStyle/>
          <a:p>
            <a:r>
              <a:t>Title Text</a:t>
            </a:r>
          </a:p>
        </p:txBody>
      </p:sp>
      <p:sp>
        <p:nvSpPr>
          <p:cNvPr id="28" name="Shape 2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65236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F0292D-1797-49A5-8D2D-8D50C72EF3CC}"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2665498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F0292D-1797-49A5-8D2D-8D50C72EF3CC}"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145254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F0292D-1797-49A5-8D2D-8D50C72EF3CC}"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3120989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F0292D-1797-49A5-8D2D-8D50C72EF3CC}" type="datetimeFigureOut">
              <a:rPr lang="en-US" smtClean="0"/>
              <a:t>3/15/2018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2787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F0292D-1797-49A5-8D2D-8D50C72EF3CC}" type="datetimeFigureOut">
              <a:rPr lang="en-US" smtClean="0"/>
              <a:t>3/15/2018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416545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0292D-1797-49A5-8D2D-8D50C72EF3CC}" type="datetimeFigureOut">
              <a:rPr lang="en-US" smtClean="0"/>
              <a:t>3/15/2018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191243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2F0292D-1797-49A5-8D2D-8D50C72EF3CC}"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2485867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2F0292D-1797-49A5-8D2D-8D50C72EF3CC}"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2229412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2F0292D-1797-49A5-8D2D-8D50C72EF3CC}" type="datetimeFigureOut">
              <a:rPr lang="en-US" smtClean="0"/>
              <a:t>3/15/2018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CC888B-D9F9-4E54-B722-F151A9F45E95}" type="slidenum">
              <a:rPr lang="en-US" smtClean="0"/>
              <a:t>‹#›</a:t>
            </a:fld>
            <a:endParaRPr lang="en-US"/>
          </a:p>
        </p:txBody>
      </p:sp>
    </p:spTree>
    <p:extLst>
      <p:ext uri="{BB962C8B-B14F-4D97-AF65-F5344CB8AC3E}">
        <p14:creationId xmlns:p14="http://schemas.microsoft.com/office/powerpoint/2010/main" val="9764164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315" y="328474"/>
            <a:ext cx="7622933" cy="2974402"/>
          </a:xfrm>
        </p:spPr>
        <p:txBody>
          <a:bodyPr/>
          <a:lstStyle/>
          <a:p>
            <a:r>
              <a:rPr lang="en-US" dirty="0"/>
              <a:t>Declaring War on OUI Drug Prosecutions: </a:t>
            </a:r>
            <a:r>
              <a:rPr lang="en-US" sz="4800" dirty="0"/>
              <a:t>The Battle Over Whether Being High is a Lay or Expert Opinion</a:t>
            </a:r>
            <a:endParaRPr lang="en-US" dirty="0"/>
          </a:p>
        </p:txBody>
      </p:sp>
      <p:sp>
        <p:nvSpPr>
          <p:cNvPr id="5" name="TextBox 4"/>
          <p:cNvSpPr txBox="1"/>
          <p:nvPr/>
        </p:nvSpPr>
        <p:spPr>
          <a:xfrm>
            <a:off x="944795" y="5715645"/>
            <a:ext cx="7093715" cy="954107"/>
          </a:xfrm>
          <a:prstGeom prst="rect">
            <a:avLst/>
          </a:prstGeom>
          <a:noFill/>
        </p:spPr>
        <p:txBody>
          <a:bodyPr wrap="square" rtlCol="0">
            <a:spAutoFit/>
          </a:bodyPr>
          <a:lstStyle/>
          <a:p>
            <a:r>
              <a:rPr lang="en-US" sz="2000" dirty="0"/>
              <a:t>Presentation by </a:t>
            </a:r>
            <a:r>
              <a:rPr lang="en-US" dirty="0"/>
              <a:t>Stuart Hurowitz</a:t>
            </a:r>
          </a:p>
          <a:p>
            <a:r>
              <a:rPr lang="en-US" dirty="0"/>
              <a:t>(With Huge Help from Attorneys Maura </a:t>
            </a:r>
            <a:r>
              <a:rPr lang="en-US" dirty="0" err="1"/>
              <a:t>Tansley</a:t>
            </a:r>
            <a:r>
              <a:rPr lang="en-US" dirty="0"/>
              <a:t>, Graham </a:t>
            </a:r>
            <a:r>
              <a:rPr lang="en-US" dirty="0" err="1"/>
              <a:t>Koblenzer</a:t>
            </a:r>
            <a:r>
              <a:rPr lang="en-US" dirty="0"/>
              <a:t>, Nathan Wong, Leonardo </a:t>
            </a:r>
            <a:r>
              <a:rPr lang="en-US" dirty="0" err="1"/>
              <a:t>Angiulo</a:t>
            </a:r>
            <a:r>
              <a:rPr lang="en-US" dirty="0"/>
              <a:t>, and Rebecca </a:t>
            </a:r>
            <a:r>
              <a:rPr lang="en-US" dirty="0" err="1"/>
              <a:t>Jacobstein</a:t>
            </a:r>
            <a:r>
              <a:rPr lang="en-US" dirty="0"/>
              <a:t>)</a:t>
            </a:r>
          </a:p>
        </p:txBody>
      </p:sp>
    </p:spTree>
    <p:extLst>
      <p:ext uri="{BB962C8B-B14F-4D97-AF65-F5344CB8AC3E}">
        <p14:creationId xmlns:p14="http://schemas.microsoft.com/office/powerpoint/2010/main" val="4004692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Commonwealth v Gerhardt</a:t>
            </a:r>
          </a:p>
        </p:txBody>
      </p:sp>
      <p:sp>
        <p:nvSpPr>
          <p:cNvPr id="3" name="Content Placeholder 2"/>
          <p:cNvSpPr>
            <a:spLocks noGrp="1"/>
          </p:cNvSpPr>
          <p:nvPr>
            <p:ph idx="1"/>
          </p:nvPr>
        </p:nvSpPr>
        <p:spPr>
          <a:xfrm>
            <a:off x="248575" y="1509204"/>
            <a:ext cx="7981025" cy="5211192"/>
          </a:xfrm>
        </p:spPr>
        <p:txBody>
          <a:bodyPr>
            <a:normAutofit fontScale="77500" lnSpcReduction="20000"/>
          </a:bodyPr>
          <a:lstStyle/>
          <a:p>
            <a:pPr marL="114300" indent="0">
              <a:buNone/>
            </a:pPr>
            <a:r>
              <a:rPr lang="en-US" dirty="0"/>
              <a:t>Conclusion</a:t>
            </a:r>
          </a:p>
          <a:p>
            <a:pPr marL="114300" indent="0">
              <a:buNone/>
            </a:pPr>
            <a:r>
              <a:rPr lang="en-US" dirty="0"/>
              <a:t>We answer the reported questions as follows:</a:t>
            </a:r>
          </a:p>
          <a:p>
            <a:pPr marL="114300" indent="0">
              <a:buNone/>
            </a:pPr>
            <a:r>
              <a:rPr lang="en-US" dirty="0"/>
              <a:t>1. "No."</a:t>
            </a:r>
          </a:p>
          <a:p>
            <a:pPr marL="114300" indent="0">
              <a:buNone/>
            </a:pPr>
            <a:r>
              <a:rPr lang="en-US" dirty="0"/>
              <a:t>Police officers may not testify to the administration and results of FSTs as they do in operating under the influence of alcohol prosecutions. Police officers may testify to the administration of "roadside assessments" in the manner set forth in this opinion.</a:t>
            </a:r>
          </a:p>
          <a:p>
            <a:pPr marL="114300" indent="0">
              <a:buNone/>
            </a:pPr>
            <a:r>
              <a:rPr lang="en-US" dirty="0"/>
              <a:t> </a:t>
            </a:r>
          </a:p>
          <a:p>
            <a:pPr marL="114300" indent="0">
              <a:buNone/>
            </a:pPr>
            <a:r>
              <a:rPr lang="en-US" dirty="0"/>
              <a:t>2. "No."</a:t>
            </a:r>
          </a:p>
          <a:p>
            <a:pPr marL="114300" indent="0">
              <a:buNone/>
            </a:pPr>
            <a:r>
              <a:rPr lang="en-US" dirty="0"/>
              <a:t>A lay witness may not offer an opinion that another </a:t>
            </a:r>
          </a:p>
          <a:p>
            <a:pPr marL="114300" indent="0">
              <a:buNone/>
            </a:pPr>
            <a:r>
              <a:rPr lang="en-US" dirty="0"/>
              <a:t>person is "high“ on marijuana.</a:t>
            </a:r>
          </a:p>
          <a:p>
            <a:pPr marL="114300" indent="0">
              <a:buNone/>
            </a:pPr>
            <a:r>
              <a:rPr lang="en-US" dirty="0"/>
              <a:t> </a:t>
            </a:r>
          </a:p>
          <a:p>
            <a:pPr marL="114300" indent="0">
              <a:buNone/>
            </a:pPr>
            <a:r>
              <a:rPr lang="en-US" dirty="0"/>
              <a:t>3. "Yes."</a:t>
            </a:r>
          </a:p>
          <a:p>
            <a:pPr marL="114300" indent="0">
              <a:buNone/>
            </a:pPr>
            <a:r>
              <a:rPr lang="en-US" dirty="0"/>
              <a:t>A police officer may testify to observed physical characteristics of the driver such as blood shot </a:t>
            </a:r>
          </a:p>
          <a:p>
            <a:pPr marL="114300" indent="0">
              <a:buNone/>
            </a:pPr>
            <a:r>
              <a:rPr lang="en-US" dirty="0"/>
              <a:t>eyes, drowsiness, and lack of coordination. The officer is not permitted to offer an opinion that these characteristics mean that the driver is under the influence of marijuana.</a:t>
            </a:r>
          </a:p>
          <a:p>
            <a:pPr marL="114300" indent="0">
              <a:buNone/>
            </a:pPr>
            <a:r>
              <a:rPr lang="en-US" dirty="0"/>
              <a:t> </a:t>
            </a:r>
          </a:p>
          <a:p>
            <a:pPr marL="114300" indent="0">
              <a:buNone/>
            </a:pPr>
            <a:r>
              <a:rPr lang="en-US" dirty="0"/>
              <a:t>4. "Yes."</a:t>
            </a:r>
          </a:p>
          <a:p>
            <a:pPr marL="114300" indent="0">
              <a:buNone/>
            </a:pPr>
            <a:r>
              <a:rPr lang="en-US" dirty="0"/>
              <a:t>Jurors are permitted to utilize their common sense in assessing trial evidence.</a:t>
            </a:r>
          </a:p>
          <a:p>
            <a:endParaRPr lang="en-US" dirty="0"/>
          </a:p>
        </p:txBody>
      </p:sp>
    </p:spTree>
    <p:extLst>
      <p:ext uri="{BB962C8B-B14F-4D97-AF65-F5344CB8AC3E}">
        <p14:creationId xmlns:p14="http://schemas.microsoft.com/office/powerpoint/2010/main" val="3698917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Commonwealth v Gerhardt</a:t>
            </a:r>
          </a:p>
        </p:txBody>
      </p:sp>
      <p:sp>
        <p:nvSpPr>
          <p:cNvPr id="3" name="Content Placeholder 2"/>
          <p:cNvSpPr>
            <a:spLocks noGrp="1"/>
          </p:cNvSpPr>
          <p:nvPr>
            <p:ph idx="1"/>
          </p:nvPr>
        </p:nvSpPr>
        <p:spPr/>
        <p:txBody>
          <a:bodyPr/>
          <a:lstStyle/>
          <a:p>
            <a:pPr marL="114300" indent="0" algn="ctr">
              <a:buNone/>
            </a:pPr>
            <a:r>
              <a:rPr lang="en-US" dirty="0"/>
              <a:t>New Jury Instruction</a:t>
            </a:r>
          </a:p>
          <a:p>
            <a:pPr marL="114300" indent="0">
              <a:buNone/>
            </a:pPr>
            <a:r>
              <a:rPr lang="en-US" dirty="0"/>
              <a:t>Finally, evidence of how a defendant performed in roadside assessments, standing alone, is never enough to convict a defendant of operating under the influence of marijuana.</a:t>
            </a:r>
          </a:p>
          <a:p>
            <a:endParaRPr lang="en-US" dirty="0"/>
          </a:p>
        </p:txBody>
      </p:sp>
    </p:spTree>
    <p:extLst>
      <p:ext uri="{BB962C8B-B14F-4D97-AF65-F5344CB8AC3E}">
        <p14:creationId xmlns:p14="http://schemas.microsoft.com/office/powerpoint/2010/main" val="2470115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title" idx="4294967295"/>
          </p:nvPr>
        </p:nvSpPr>
        <p:spPr>
          <a:xfrm>
            <a:off x="0" y="274638"/>
            <a:ext cx="8229600" cy="1013140"/>
          </a:xfrm>
          <a:prstGeom prst="rect">
            <a:avLst/>
          </a:prstGeom>
        </p:spPr>
        <p:txBody>
          <a:bodyPr lIns="45718" tIns="45718" rIns="45718" bIns="45718"/>
          <a:lstStyle>
            <a:lvl1pPr defTabSz="914400">
              <a:defRPr sz="4400">
                <a:latin typeface="+mj-lt"/>
                <a:ea typeface="+mj-ea"/>
                <a:cs typeface="+mj-cs"/>
                <a:sym typeface="Calibri"/>
              </a:defRPr>
            </a:lvl1pPr>
          </a:lstStyle>
          <a:p>
            <a:pPr algn="ctr"/>
            <a:r>
              <a:rPr dirty="0"/>
              <a:t>Where Will DRE Fall?</a:t>
            </a:r>
          </a:p>
        </p:txBody>
      </p:sp>
      <p:sp>
        <p:nvSpPr>
          <p:cNvPr id="109" name="Shape 109"/>
          <p:cNvSpPr>
            <a:spLocks noGrp="1"/>
          </p:cNvSpPr>
          <p:nvPr>
            <p:ph type="body" sz="quarter" idx="4294967295"/>
          </p:nvPr>
        </p:nvSpPr>
        <p:spPr>
          <a:xfrm>
            <a:off x="0" y="1295400"/>
            <a:ext cx="3657600" cy="685800"/>
          </a:xfrm>
          <a:prstGeom prst="rect">
            <a:avLst/>
          </a:prstGeom>
        </p:spPr>
        <p:txBody>
          <a:bodyPr lIns="45718" tIns="45718" rIns="45718" bIns="45718" anchor="b"/>
          <a:lstStyle>
            <a:lvl1pPr marL="0" indent="0" defTabSz="914400">
              <a:lnSpc>
                <a:spcPct val="80000"/>
              </a:lnSpc>
              <a:spcBef>
                <a:spcPts val="500"/>
              </a:spcBef>
              <a:buSzTx/>
              <a:buFont typeface="Arial"/>
              <a:buNone/>
              <a:defRPr sz="2200" b="1">
                <a:latin typeface="+mj-lt"/>
                <a:ea typeface="+mj-ea"/>
                <a:cs typeface="+mj-cs"/>
                <a:sym typeface="Calibri"/>
              </a:defRPr>
            </a:lvl1pPr>
          </a:lstStyle>
          <a:p>
            <a:r>
              <a:t>Section 702. Testimony by Experts</a:t>
            </a:r>
          </a:p>
        </p:txBody>
      </p:sp>
      <p:sp>
        <p:nvSpPr>
          <p:cNvPr id="110" name="Shape 110"/>
          <p:cNvSpPr/>
          <p:nvPr/>
        </p:nvSpPr>
        <p:spPr>
          <a:xfrm>
            <a:off x="228600" y="1904999"/>
            <a:ext cx="4267200" cy="51333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a:spcBef>
                <a:spcPts val="300"/>
              </a:spcBef>
              <a:defRPr sz="1600"/>
            </a:pPr>
            <a:r>
              <a:t>A witness who is qualified as an expert by knowledge, skill, experience, training, or education may testify in the form of an opinion or otherwise if:</a:t>
            </a:r>
          </a:p>
          <a:p>
            <a:pPr>
              <a:spcBef>
                <a:spcPts val="600"/>
              </a:spcBef>
              <a:defRPr sz="1600"/>
            </a:pPr>
            <a:endParaRPr/>
          </a:p>
          <a:p>
            <a:pPr>
              <a:spcBef>
                <a:spcPts val="300"/>
              </a:spcBef>
              <a:defRPr sz="1600"/>
            </a:pPr>
            <a:r>
              <a:t>(a) the expert’s scientific, technical, or other specialized knowledge will help the trier of fact to understand the evidence or to determine a fact in issue;</a:t>
            </a:r>
          </a:p>
          <a:p>
            <a:pPr>
              <a:spcBef>
                <a:spcPts val="600"/>
              </a:spcBef>
              <a:defRPr sz="1600"/>
            </a:pPr>
            <a:endParaRPr/>
          </a:p>
          <a:p>
            <a:pPr>
              <a:spcBef>
                <a:spcPts val="300"/>
              </a:spcBef>
              <a:defRPr sz="1600"/>
            </a:pPr>
            <a:r>
              <a:t>(b) the testimony is based on sufficient facts or data;</a:t>
            </a:r>
          </a:p>
          <a:p>
            <a:pPr>
              <a:spcBef>
                <a:spcPts val="600"/>
              </a:spcBef>
              <a:defRPr sz="1600"/>
            </a:pPr>
            <a:endParaRPr/>
          </a:p>
          <a:p>
            <a:pPr>
              <a:spcBef>
                <a:spcPts val="300"/>
              </a:spcBef>
              <a:defRPr sz="1600"/>
            </a:pPr>
            <a:r>
              <a:t>(c) the testimony is the product of reliable principles and methods; and</a:t>
            </a:r>
          </a:p>
          <a:p>
            <a:pPr>
              <a:spcBef>
                <a:spcPts val="600"/>
              </a:spcBef>
              <a:defRPr sz="1600"/>
            </a:pPr>
            <a:endParaRPr/>
          </a:p>
          <a:p>
            <a:pPr>
              <a:spcBef>
                <a:spcPts val="300"/>
              </a:spcBef>
              <a:defRPr sz="1600"/>
            </a:pPr>
            <a:r>
              <a:t>(d) the expert has reliably applied the principles and methods to the facts of the case.</a:t>
            </a:r>
          </a:p>
        </p:txBody>
      </p:sp>
      <p:sp>
        <p:nvSpPr>
          <p:cNvPr id="111" name="Shape 111"/>
          <p:cNvSpPr/>
          <p:nvPr/>
        </p:nvSpPr>
        <p:spPr>
          <a:xfrm>
            <a:off x="4645025" y="1287778"/>
            <a:ext cx="4041775" cy="61721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a:lnSpc>
                <a:spcPct val="80000"/>
              </a:lnSpc>
              <a:spcBef>
                <a:spcPts val="400"/>
              </a:spcBef>
              <a:defRPr sz="2000" b="1"/>
            </a:lvl1pPr>
          </a:lstStyle>
          <a:p>
            <a:r>
              <a:t>Section 701. Opinion Testimony by Lay Witnesses</a:t>
            </a:r>
          </a:p>
        </p:txBody>
      </p:sp>
      <p:sp>
        <p:nvSpPr>
          <p:cNvPr id="112" name="Shape 112"/>
          <p:cNvSpPr/>
          <p:nvPr/>
        </p:nvSpPr>
        <p:spPr>
          <a:xfrm>
            <a:off x="4645025" y="1981199"/>
            <a:ext cx="4041775" cy="37363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a:lnSpc>
                <a:spcPct val="80000"/>
              </a:lnSpc>
              <a:spcBef>
                <a:spcPts val="400"/>
              </a:spcBef>
              <a:defRPr sz="1700"/>
            </a:pPr>
            <a:r>
              <a:t>If the witness is not testifying as an expert, the witness’s testimony in the form of opinions or inferences is limited to those opinions or inferences which are</a:t>
            </a:r>
          </a:p>
          <a:p>
            <a:pPr>
              <a:lnSpc>
                <a:spcPct val="80000"/>
              </a:lnSpc>
              <a:spcBef>
                <a:spcPts val="500"/>
              </a:spcBef>
              <a:defRPr sz="1700"/>
            </a:pPr>
            <a:endParaRPr/>
          </a:p>
          <a:p>
            <a:pPr>
              <a:lnSpc>
                <a:spcPct val="80000"/>
              </a:lnSpc>
              <a:spcBef>
                <a:spcPts val="400"/>
              </a:spcBef>
              <a:defRPr sz="1700"/>
            </a:pPr>
            <a:r>
              <a:t>(a) rationally based on the perception of the witness;</a:t>
            </a:r>
          </a:p>
          <a:p>
            <a:pPr>
              <a:lnSpc>
                <a:spcPct val="80000"/>
              </a:lnSpc>
              <a:spcBef>
                <a:spcPts val="500"/>
              </a:spcBef>
              <a:defRPr sz="1700"/>
            </a:pPr>
            <a:endParaRPr/>
          </a:p>
          <a:p>
            <a:pPr>
              <a:lnSpc>
                <a:spcPct val="80000"/>
              </a:lnSpc>
              <a:spcBef>
                <a:spcPts val="400"/>
              </a:spcBef>
              <a:defRPr sz="1700"/>
            </a:pPr>
            <a:r>
              <a:t>(b) helpful to a clear understanding of the witness’s testimony or the determination of a fact in issue; and</a:t>
            </a:r>
          </a:p>
          <a:p>
            <a:pPr>
              <a:lnSpc>
                <a:spcPct val="80000"/>
              </a:lnSpc>
              <a:spcBef>
                <a:spcPts val="500"/>
              </a:spcBef>
              <a:defRPr sz="1700"/>
            </a:pPr>
            <a:endParaRPr/>
          </a:p>
          <a:p>
            <a:pPr>
              <a:lnSpc>
                <a:spcPct val="80000"/>
              </a:lnSpc>
              <a:spcBef>
                <a:spcPts val="400"/>
              </a:spcBef>
              <a:defRPr sz="1700"/>
            </a:pPr>
            <a:r>
              <a:t>(c) not based on scientific, technical, or other specialized knowledge within the scope of Section 702.</a:t>
            </a:r>
          </a:p>
        </p:txBody>
      </p:sp>
    </p:spTree>
    <p:extLst>
      <p:ext uri="{BB962C8B-B14F-4D97-AF65-F5344CB8AC3E}">
        <p14:creationId xmlns:p14="http://schemas.microsoft.com/office/powerpoint/2010/main" val="65688095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lvl1pPr defTabSz="316289">
              <a:defRPr sz="4300"/>
            </a:lvl1pPr>
          </a:lstStyle>
          <a:p>
            <a:pPr algn="ctr"/>
            <a:r>
              <a:rPr dirty="0"/>
              <a:t>Massachusetts Drug Recognition Expert Association</a:t>
            </a:r>
          </a:p>
        </p:txBody>
      </p:sp>
      <p:sp>
        <p:nvSpPr>
          <p:cNvPr id="135" name="Shape 135"/>
          <p:cNvSpPr>
            <a:spLocks noGrp="1"/>
          </p:cNvSpPr>
          <p:nvPr>
            <p:ph type="body" idx="1"/>
          </p:nvPr>
        </p:nvSpPr>
        <p:spPr>
          <a:xfrm>
            <a:off x="629842" y="1681163"/>
            <a:ext cx="3868340" cy="368354"/>
          </a:xfrm>
          <a:prstGeom prst="rect">
            <a:avLst/>
          </a:prstGeom>
        </p:spPr>
        <p:txBody>
          <a:bodyPr>
            <a:normAutofit/>
          </a:bodyPr>
          <a:lstStyle/>
          <a:p>
            <a:pPr marL="0" indent="0" defTabSz="321467">
              <a:spcBef>
                <a:spcPts val="0"/>
              </a:spcBef>
              <a:buSzTx/>
              <a:buNone/>
              <a:defRPr sz="1200" b="1">
                <a:latin typeface="Times New Roman"/>
                <a:ea typeface="Times New Roman"/>
                <a:cs typeface="Times New Roman"/>
                <a:sym typeface="Times New Roman"/>
              </a:defRPr>
            </a:pPr>
            <a:r>
              <a:rPr lang="en-US" sz="2000" dirty="0"/>
              <a:t>Dec 2017</a:t>
            </a:r>
            <a:endParaRPr sz="2000" dirty="0"/>
          </a:p>
        </p:txBody>
      </p:sp>
      <p:sp>
        <p:nvSpPr>
          <p:cNvPr id="2" name="Content Placeholder 1"/>
          <p:cNvSpPr>
            <a:spLocks noGrp="1"/>
          </p:cNvSpPr>
          <p:nvPr>
            <p:ph sz="half" idx="2"/>
          </p:nvPr>
        </p:nvSpPr>
        <p:spPr/>
        <p:txBody>
          <a:bodyPr>
            <a:normAutofit/>
          </a:bodyPr>
          <a:lstStyle/>
          <a:p>
            <a:pPr marL="0" indent="0" defTabSz="321467">
              <a:spcBef>
                <a:spcPts val="0"/>
              </a:spcBef>
              <a:buSzTx/>
              <a:buNone/>
              <a:defRPr sz="1200" b="1">
                <a:latin typeface="Times New Roman"/>
                <a:ea typeface="Times New Roman"/>
                <a:cs typeface="Times New Roman"/>
                <a:sym typeface="Times New Roman"/>
              </a:defRPr>
            </a:pPr>
            <a:r>
              <a:rPr lang="en-US" sz="1600" dirty="0"/>
              <a:t>The DEC Program in Massachusetts began in 1995. The program started with just two DREs, and today has grown to</a:t>
            </a:r>
          </a:p>
          <a:p>
            <a:pPr marL="0" indent="0" defTabSz="321467">
              <a:spcBef>
                <a:spcPts val="0"/>
              </a:spcBef>
              <a:buSzTx/>
              <a:buNone/>
              <a:defRPr sz="1200" b="1">
                <a:latin typeface="Times New Roman"/>
                <a:ea typeface="Times New Roman"/>
                <a:cs typeface="Times New Roman"/>
                <a:sym typeface="Times New Roman"/>
              </a:defRPr>
            </a:pPr>
            <a:br>
              <a:rPr lang="en-US" sz="1600" dirty="0"/>
            </a:br>
            <a:r>
              <a:rPr lang="en-US" sz="1600" dirty="0"/>
              <a:t>109 certified DREs, 19 of whom are DRE Instructors.</a:t>
            </a:r>
          </a:p>
          <a:p>
            <a:pPr marL="0" indent="0" defTabSz="321467">
              <a:spcBef>
                <a:spcPts val="0"/>
              </a:spcBef>
              <a:buSzTx/>
              <a:buNone/>
              <a:defRPr sz="1200" b="1">
                <a:latin typeface="Times New Roman"/>
                <a:ea typeface="Times New Roman"/>
                <a:cs typeface="Times New Roman"/>
                <a:sym typeface="Times New Roman"/>
              </a:defRPr>
            </a:pPr>
            <a:endParaRPr lang="en-US" sz="1600" dirty="0"/>
          </a:p>
          <a:p>
            <a:endParaRPr lang="en-US" dirty="0"/>
          </a:p>
        </p:txBody>
      </p:sp>
      <p:sp>
        <p:nvSpPr>
          <p:cNvPr id="3" name="Text Placeholder 2"/>
          <p:cNvSpPr>
            <a:spLocks noGrp="1"/>
          </p:cNvSpPr>
          <p:nvPr>
            <p:ph type="body" sz="quarter" idx="3"/>
          </p:nvPr>
        </p:nvSpPr>
        <p:spPr>
          <a:xfrm>
            <a:off x="4629150" y="1681163"/>
            <a:ext cx="3887391" cy="431416"/>
          </a:xfrm>
        </p:spPr>
        <p:txBody>
          <a:bodyPr>
            <a:normAutofit/>
          </a:bodyPr>
          <a:lstStyle/>
          <a:p>
            <a:r>
              <a:rPr lang="en-US" sz="2000" dirty="0"/>
              <a:t>March 2018</a:t>
            </a:r>
          </a:p>
        </p:txBody>
      </p:sp>
      <p:sp>
        <p:nvSpPr>
          <p:cNvPr id="4" name="Content Placeholder 3"/>
          <p:cNvSpPr>
            <a:spLocks noGrp="1"/>
          </p:cNvSpPr>
          <p:nvPr>
            <p:ph sz="quarter" idx="4"/>
          </p:nvPr>
        </p:nvSpPr>
        <p:spPr/>
        <p:txBody>
          <a:bodyPr/>
          <a:lstStyle/>
          <a:p>
            <a:pPr marL="0" indent="0">
              <a:buNone/>
            </a:pPr>
            <a:r>
              <a:rPr lang="en-US" sz="1600" b="1" dirty="0"/>
              <a:t>The DEC Program in Massachusetts began in 1995. The program started with just two DREs, and today has grown to</a:t>
            </a:r>
          </a:p>
          <a:p>
            <a:pPr marL="0" indent="0">
              <a:buNone/>
            </a:pPr>
            <a:br>
              <a:rPr lang="en-US" sz="1600" b="1" dirty="0"/>
            </a:br>
            <a:r>
              <a:rPr lang="en-US" sz="1600" b="1" dirty="0"/>
              <a:t>141 certified DREs, 19 of whom are DRE Instructors.</a:t>
            </a:r>
          </a:p>
          <a:p>
            <a:pPr marL="0" indent="0">
              <a:buNone/>
            </a:pPr>
            <a:endParaRPr lang="en-US" dirty="0"/>
          </a:p>
        </p:txBody>
      </p:sp>
    </p:spTree>
    <p:extLst>
      <p:ext uri="{BB962C8B-B14F-4D97-AF65-F5344CB8AC3E}">
        <p14:creationId xmlns:p14="http://schemas.microsoft.com/office/powerpoint/2010/main" val="41257101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2414588"/>
            <a:ext cx="756285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565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4800" y="376237"/>
            <a:ext cx="8534400" cy="610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493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1300163"/>
            <a:ext cx="7629525"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87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85690" cy="482107"/>
          </a:xfrm>
        </p:spPr>
        <p:txBody>
          <a:bodyPr>
            <a:normAutofit fontScale="90000"/>
          </a:bodyPr>
          <a:lstStyle/>
          <a:p>
            <a:r>
              <a:rPr lang="en-US" dirty="0"/>
              <a:t>Cannabis</a:t>
            </a:r>
          </a:p>
        </p:txBody>
      </p:sp>
      <p:pic>
        <p:nvPicPr>
          <p:cNvPr id="4" name="9F36C0B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5463" y="846138"/>
            <a:ext cx="7304087" cy="5478462"/>
          </a:xfrm>
        </p:spPr>
      </p:pic>
    </p:spTree>
    <p:extLst>
      <p:ext uri="{BB962C8B-B14F-4D97-AF65-F5344CB8AC3E}">
        <p14:creationId xmlns:p14="http://schemas.microsoft.com/office/powerpoint/2010/main" val="3587958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Hallucinogen </a:t>
            </a:r>
          </a:p>
        </p:txBody>
      </p:sp>
      <p:pic>
        <p:nvPicPr>
          <p:cNvPr id="4" name="06DD430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81125" y="1825625"/>
            <a:ext cx="6381750" cy="4351338"/>
          </a:xfrm>
        </p:spPr>
      </p:pic>
    </p:spTree>
    <p:extLst>
      <p:ext uri="{BB962C8B-B14F-4D97-AF65-F5344CB8AC3E}">
        <p14:creationId xmlns:p14="http://schemas.microsoft.com/office/powerpoint/2010/main" val="2071901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Inhalant </a:t>
            </a:r>
          </a:p>
        </p:txBody>
      </p:sp>
      <p:pic>
        <p:nvPicPr>
          <p:cNvPr id="4" name="2D497AA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81125" y="1825625"/>
            <a:ext cx="6381750" cy="4351338"/>
          </a:xfrm>
        </p:spPr>
      </p:pic>
    </p:spTree>
    <p:extLst>
      <p:ext uri="{BB962C8B-B14F-4D97-AF65-F5344CB8AC3E}">
        <p14:creationId xmlns:p14="http://schemas.microsoft.com/office/powerpoint/2010/main" val="3841848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marijuana different?</a:t>
            </a:r>
          </a:p>
        </p:txBody>
      </p:sp>
      <p:sp>
        <p:nvSpPr>
          <p:cNvPr id="3" name="Content Placeholder 2"/>
          <p:cNvSpPr>
            <a:spLocks noGrp="1"/>
          </p:cNvSpPr>
          <p:nvPr>
            <p:ph idx="1"/>
          </p:nvPr>
        </p:nvSpPr>
        <p:spPr/>
        <p:txBody>
          <a:bodyPr>
            <a:normAutofit/>
          </a:bodyPr>
          <a:lstStyle/>
          <a:p>
            <a:pPr marL="114300" indent="0" algn="ctr">
              <a:buNone/>
            </a:pPr>
            <a:r>
              <a:rPr lang="en-US" sz="3200" b="1" dirty="0"/>
              <a:t>ALCOHOL</a:t>
            </a:r>
          </a:p>
          <a:p>
            <a:r>
              <a:rPr lang="en-US" sz="3200" dirty="0"/>
              <a:t>Unlike pharmaceuticals and other drugs, alcohol does NOT attach to specific receptors in the body. </a:t>
            </a:r>
          </a:p>
          <a:p>
            <a:r>
              <a:rPr lang="en-US" sz="3200" dirty="0"/>
              <a:t>Alcohol is a hydrocarbon so it acts like a solvent. </a:t>
            </a:r>
          </a:p>
          <a:p>
            <a:r>
              <a:rPr lang="en-US" sz="3200" dirty="0"/>
              <a:t>Impairs the function of MOST receptors in the body as well as plasma membranes and neurons. </a:t>
            </a:r>
          </a:p>
          <a:p>
            <a:endParaRPr lang="en-US" sz="3200" dirty="0"/>
          </a:p>
        </p:txBody>
      </p:sp>
    </p:spTree>
    <p:extLst>
      <p:ext uri="{BB962C8B-B14F-4D97-AF65-F5344CB8AC3E}">
        <p14:creationId xmlns:p14="http://schemas.microsoft.com/office/powerpoint/2010/main" val="1534581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 Drug</a:t>
            </a:r>
          </a:p>
        </p:txBody>
      </p:sp>
      <p:pic>
        <p:nvPicPr>
          <p:cNvPr id="4" name="C7C6F2AB">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63713" y="1825625"/>
            <a:ext cx="5616575" cy="4351338"/>
          </a:xfrm>
        </p:spPr>
      </p:pic>
    </p:spTree>
    <p:extLst>
      <p:ext uri="{BB962C8B-B14F-4D97-AF65-F5344CB8AC3E}">
        <p14:creationId xmlns:p14="http://schemas.microsoft.com/office/powerpoint/2010/main" val="38399052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a:xfrm>
            <a:off x="669726" y="312538"/>
            <a:ext cx="7804547" cy="1518049"/>
          </a:xfrm>
          <a:prstGeom prst="rect">
            <a:avLst/>
          </a:prstGeom>
        </p:spPr>
        <p:txBody>
          <a:bodyPr/>
          <a:lstStyle>
            <a:lvl1pPr defTabSz="345042">
              <a:defRPr sz="4700"/>
            </a:lvl1pPr>
          </a:lstStyle>
          <a:p>
            <a:r>
              <a:t>Challenging the Witnesses Qualifications</a:t>
            </a:r>
          </a:p>
        </p:txBody>
      </p:sp>
      <p:sp>
        <p:nvSpPr>
          <p:cNvPr id="183" name="Shape 183"/>
          <p:cNvSpPr>
            <a:spLocks noGrp="1"/>
          </p:cNvSpPr>
          <p:nvPr>
            <p:ph type="body" idx="1"/>
          </p:nvPr>
        </p:nvSpPr>
        <p:spPr>
          <a:xfrm>
            <a:off x="669726" y="1830584"/>
            <a:ext cx="7804547" cy="4420199"/>
          </a:xfrm>
          <a:prstGeom prst="rect">
            <a:avLst/>
          </a:prstGeom>
        </p:spPr>
        <p:txBody>
          <a:bodyPr/>
          <a:lstStyle/>
          <a:p>
            <a:r>
              <a:t>Mass R Crim P 14(a)(vi) requires identification of any expert and production of at least a CV for that witness</a:t>
            </a:r>
          </a:p>
          <a:p>
            <a:r>
              <a:t>The DRE methodology expressly includes a medical determination</a:t>
            </a:r>
          </a:p>
          <a:p>
            <a:r>
              <a:t>Does the Commonwealth’s expert present a CV with qualifications for making a medical determination?</a:t>
            </a:r>
          </a:p>
          <a:p>
            <a:r>
              <a:t>Use their own standards against them to argue an unreliable application of DRE methodology </a:t>
            </a:r>
          </a:p>
        </p:txBody>
      </p:sp>
    </p:spTree>
    <p:extLst>
      <p:ext uri="{BB962C8B-B14F-4D97-AF65-F5344CB8AC3E}">
        <p14:creationId xmlns:p14="http://schemas.microsoft.com/office/powerpoint/2010/main" val="828937532"/>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dirty="0"/>
              <a:t>https://www.mass.gov/how-to/drug-recognition-expert</a:t>
            </a:r>
          </a:p>
        </p:txBody>
      </p:sp>
      <p:sp>
        <p:nvSpPr>
          <p:cNvPr id="3" name="Content Placeholder 2"/>
          <p:cNvSpPr>
            <a:spLocks noGrp="1"/>
          </p:cNvSpPr>
          <p:nvPr>
            <p:ph idx="1"/>
          </p:nvPr>
        </p:nvSpPr>
        <p:spPr/>
        <p:txBody>
          <a:bodyPr/>
          <a:lstStyle/>
          <a:p>
            <a:r>
              <a:rPr lang="en-US" b="1" dirty="0"/>
              <a:t>ACADEMIC TRAINING:</a:t>
            </a:r>
            <a:r>
              <a:rPr lang="en-US" dirty="0"/>
              <a:t> This phase is typically conducted over two weeks (80 hours). It includes courses in pharmacology, physiology, vital signs, standardized field sobriety testing (SFST), as well as extensive material on each of the seven categories of the drugs of abuse. The training includes three written examinations, an SFST proficiency examination and five written quizzes. Students must achieve a minimum of 80% on the three examinations, and must demonstrate proficiency in administering the SFST in order to progress to the certification phase. The academic training is conducted utilizing creative, participant-centered teaching techniques.</a:t>
            </a:r>
          </a:p>
        </p:txBody>
      </p:sp>
    </p:spTree>
    <p:extLst>
      <p:ext uri="{BB962C8B-B14F-4D97-AF65-F5344CB8AC3E}">
        <p14:creationId xmlns:p14="http://schemas.microsoft.com/office/powerpoint/2010/main" val="4274466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dirty="0"/>
              <a:t>https://www.mass.gov/how-to/drug-recognition-expert</a:t>
            </a:r>
          </a:p>
        </p:txBody>
      </p:sp>
      <p:sp>
        <p:nvSpPr>
          <p:cNvPr id="3" name="Content Placeholder 2"/>
          <p:cNvSpPr>
            <a:spLocks noGrp="1"/>
          </p:cNvSpPr>
          <p:nvPr>
            <p:ph idx="1"/>
          </p:nvPr>
        </p:nvSpPr>
        <p:spPr/>
        <p:txBody>
          <a:bodyPr/>
          <a:lstStyle/>
          <a:p>
            <a:r>
              <a:rPr lang="en-US" b="1" dirty="0"/>
              <a:t>CERTIFICATION PHASE:</a:t>
            </a:r>
            <a:r>
              <a:rPr lang="en-US" dirty="0"/>
              <a:t> After successfully completing the academic portion, the students return to their department assignment. It is the </a:t>
            </a:r>
            <a:r>
              <a:rPr lang="en-US" b="1" dirty="0"/>
              <a:t>student's responsibility</a:t>
            </a:r>
            <a:r>
              <a:rPr lang="en-US" dirty="0"/>
              <a:t> to complete the certification requirements following the DRE school. These requirements include: conducting a minimum of 12 drug influence evaluations while under the supervision of a DRE instructor; identifying subjects under the influence of three of the seven drug categories; and attaining a 75% toxicological confirmation rate. In addition, the student must maintain a progress log, rolling log and submit a quality resume. Finally, the student must pass a comprehensive final knowledge examination, and be recommended for certification by two DRE Instructors.</a:t>
            </a:r>
          </a:p>
        </p:txBody>
      </p:sp>
    </p:spTree>
    <p:extLst>
      <p:ext uri="{BB962C8B-B14F-4D97-AF65-F5344CB8AC3E}">
        <p14:creationId xmlns:p14="http://schemas.microsoft.com/office/powerpoint/2010/main" val="3122650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dirty="0"/>
              <a:t>https://www.mass.gov/how-to/drug-recognition-expert</a:t>
            </a:r>
          </a:p>
        </p:txBody>
      </p:sp>
      <p:sp>
        <p:nvSpPr>
          <p:cNvPr id="3" name="Content Placeholder 2"/>
          <p:cNvSpPr>
            <a:spLocks noGrp="1"/>
          </p:cNvSpPr>
          <p:nvPr>
            <p:ph idx="1"/>
          </p:nvPr>
        </p:nvSpPr>
        <p:spPr/>
        <p:txBody>
          <a:bodyPr/>
          <a:lstStyle/>
          <a:p>
            <a:r>
              <a:rPr lang="en-US" b="1" dirty="0"/>
              <a:t>FINAL KNOWLEDGE EXAM:</a:t>
            </a:r>
            <a:r>
              <a:rPr lang="en-US" dirty="0"/>
              <a:t> Before certification as a DRE, the student must successfully pass a final comprehensive written knowledge exam. This exam tests the students knowledge in all areas of the DRE curriculum. Multiple choice, decision making and essays are all part of this final knowledge exam, which generally takes the student 4-6 hours to complete. The student must then obtain the written endorsement of two certified DRE instructors.</a:t>
            </a:r>
          </a:p>
        </p:txBody>
      </p:sp>
    </p:spTree>
    <p:extLst>
      <p:ext uri="{BB962C8B-B14F-4D97-AF65-F5344CB8AC3E}">
        <p14:creationId xmlns:p14="http://schemas.microsoft.com/office/powerpoint/2010/main" val="2019921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1000" y="0"/>
            <a:ext cx="84582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277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152400"/>
            <a:ext cx="8915399"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8939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88392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595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title"/>
          </p:nvPr>
        </p:nvSpPr>
        <p:spPr>
          <a:xfrm>
            <a:off x="669726" y="312538"/>
            <a:ext cx="7804547" cy="1518049"/>
          </a:xfrm>
          <a:prstGeom prst="rect">
            <a:avLst/>
          </a:prstGeom>
        </p:spPr>
        <p:txBody>
          <a:bodyPr/>
          <a:lstStyle/>
          <a:p>
            <a:r>
              <a:t>The 12 Step Process</a:t>
            </a:r>
          </a:p>
        </p:txBody>
      </p:sp>
      <p:sp>
        <p:nvSpPr>
          <p:cNvPr id="186" name="Shape 186"/>
          <p:cNvSpPr>
            <a:spLocks noGrp="1"/>
          </p:cNvSpPr>
          <p:nvPr>
            <p:ph type="body" idx="1"/>
          </p:nvPr>
        </p:nvSpPr>
        <p:spPr>
          <a:xfrm>
            <a:off x="669726" y="1830584"/>
            <a:ext cx="7804547" cy="4420199"/>
          </a:xfrm>
          <a:prstGeom prst="rect">
            <a:avLst/>
          </a:prstGeom>
        </p:spPr>
        <p:txBody>
          <a:bodyPr/>
          <a:lstStyle/>
          <a:p>
            <a:r>
              <a:rPr dirty="0"/>
              <a:t>Theory is that the DRE can reach an “opinion that the individual is under the influence of a specific category (or categories) of drugs, DREs utilize a 12 step, systematic and standardized process.”</a:t>
            </a:r>
          </a:p>
          <a:p>
            <a:r>
              <a:rPr dirty="0"/>
              <a:t>The DRE will not reach a final opinion until the entire evaluation has been completed</a:t>
            </a:r>
          </a:p>
          <a:p>
            <a:r>
              <a:rPr dirty="0"/>
              <a:t>This procedure is rooted in standard medical procedures that are used to reach a diagnosis of illness or injury</a:t>
            </a:r>
          </a:p>
        </p:txBody>
      </p:sp>
    </p:spTree>
    <p:extLst>
      <p:ext uri="{BB962C8B-B14F-4D97-AF65-F5344CB8AC3E}">
        <p14:creationId xmlns:p14="http://schemas.microsoft.com/office/powerpoint/2010/main" val="2286119848"/>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886700" cy="517743"/>
          </a:xfrm>
        </p:spPr>
        <p:txBody>
          <a:bodyPr>
            <a:normAutofit/>
          </a:bodyPr>
          <a:lstStyle/>
          <a:p>
            <a:pPr marL="0" indent="0" algn="ctr"/>
            <a:r>
              <a:rPr lang="en-US" sz="2400" b="1" dirty="0"/>
              <a:t>The 12-Step DRE Protocol</a:t>
            </a:r>
            <a:endParaRPr lang="en-US" sz="2400" dirty="0"/>
          </a:p>
        </p:txBody>
      </p:sp>
      <p:sp>
        <p:nvSpPr>
          <p:cNvPr id="5" name="Content Placeholder 4"/>
          <p:cNvSpPr>
            <a:spLocks noGrp="1"/>
          </p:cNvSpPr>
          <p:nvPr>
            <p:ph sz="half" idx="1"/>
          </p:nvPr>
        </p:nvSpPr>
        <p:spPr>
          <a:xfrm>
            <a:off x="402021" y="1016876"/>
            <a:ext cx="4112829" cy="5715000"/>
          </a:xfrm>
        </p:spPr>
        <p:txBody>
          <a:bodyPr>
            <a:normAutofit fontScale="40000" lnSpcReduction="20000"/>
          </a:bodyPr>
          <a:lstStyle/>
          <a:p>
            <a:pPr marL="0" indent="0">
              <a:buNone/>
            </a:pPr>
            <a:r>
              <a:rPr lang="en-US" sz="3000" dirty="0"/>
              <a:t>1. </a:t>
            </a:r>
            <a:r>
              <a:rPr lang="en-US" sz="3000" b="1" i="1" u="sng" dirty="0"/>
              <a:t>Breath Alcohol Test</a:t>
            </a:r>
            <a:endParaRPr lang="en-US" sz="3000" b="1" u="sng" dirty="0"/>
          </a:p>
          <a:p>
            <a:pPr marL="0" indent="0">
              <a:buNone/>
            </a:pPr>
            <a:r>
              <a:rPr lang="en-US" sz="3000" dirty="0"/>
              <a:t>The arresting officer reviews the subject’s breath alcohol concentration (</a:t>
            </a:r>
            <a:r>
              <a:rPr lang="en-US" sz="3000" dirty="0" err="1"/>
              <a:t>BrAC</a:t>
            </a:r>
            <a:r>
              <a:rPr lang="en-US" sz="3000" dirty="0"/>
              <a:t>) test results and determines if the subject’s apparent impairment is consistent with the subject’s </a:t>
            </a:r>
            <a:r>
              <a:rPr lang="en-US" sz="3000" dirty="0" err="1"/>
              <a:t>BrAC</a:t>
            </a:r>
            <a:r>
              <a:rPr lang="en-US" sz="3000" dirty="0"/>
              <a:t>. If the impairment is </a:t>
            </a:r>
            <a:r>
              <a:rPr lang="en-US" sz="3000" i="1" dirty="0"/>
              <a:t>not </a:t>
            </a:r>
            <a:r>
              <a:rPr lang="en-US" sz="3000" dirty="0"/>
              <a:t>explained by the </a:t>
            </a:r>
            <a:r>
              <a:rPr lang="en-US" sz="3000" dirty="0" err="1"/>
              <a:t>BrAC</a:t>
            </a:r>
            <a:r>
              <a:rPr lang="en-US" sz="3000" dirty="0"/>
              <a:t>, the officer requests a DRE evaluation.</a:t>
            </a:r>
          </a:p>
          <a:p>
            <a:pPr marL="0" indent="0">
              <a:buNone/>
            </a:pPr>
            <a:r>
              <a:rPr lang="en-US" sz="3000" dirty="0"/>
              <a:t>2. </a:t>
            </a:r>
            <a:r>
              <a:rPr lang="en-US" sz="3000" b="1" i="1" u="sng" dirty="0"/>
              <a:t>Interview of the Arresting Officer</a:t>
            </a:r>
            <a:endParaRPr lang="en-US" sz="3000" b="1" u="sng" dirty="0"/>
          </a:p>
          <a:p>
            <a:pPr marL="0" indent="0">
              <a:buNone/>
            </a:pPr>
            <a:r>
              <a:rPr lang="en-US" sz="3000" dirty="0"/>
              <a:t>The DRE begins the investigation by reviewing the </a:t>
            </a:r>
            <a:r>
              <a:rPr lang="en-US" sz="3000" dirty="0" err="1"/>
              <a:t>BrAC</a:t>
            </a:r>
            <a:r>
              <a:rPr lang="en-US" sz="3000" dirty="0"/>
              <a:t> test results and discussing the circumstances of the arrest with the arresting officer. The DRE asks about the subject’s behavior, appearance, and driving.</a:t>
            </a:r>
          </a:p>
          <a:p>
            <a:pPr marL="0" indent="0">
              <a:buNone/>
            </a:pPr>
            <a:r>
              <a:rPr lang="en-US" sz="3000" dirty="0"/>
              <a:t>3. </a:t>
            </a:r>
            <a:r>
              <a:rPr lang="en-US" sz="3000" b="1" i="1" u="sng" dirty="0"/>
              <a:t>Preliminary Examination and First Pulse</a:t>
            </a:r>
            <a:endParaRPr lang="en-US" sz="3000" b="1" u="sng" dirty="0"/>
          </a:p>
          <a:p>
            <a:pPr marL="0" indent="0">
              <a:buNone/>
            </a:pPr>
            <a:r>
              <a:rPr lang="en-US" sz="3000" dirty="0"/>
              <a:t>The DRE conducts a preliminary examination, in large part, to ascertain whether the subject may be suffering from an injury or other condition unrelated to drugs. Accordingly, the DRE asks the subject a series of standard questions relating to the subject’s health and recent ingestion of food, alcohol, and drugs, including prescribed medications. The DRE observes the subject’s attitude, coordination, speech, breath and face. The DRE also determines if the subject’s pupils are of equal size and if the subject’s eyes can follow a moving stimulus and track equally. The DRE also looks for horizontal gaze nystagmus (HGN) and takes the subject’s pulse for the first of three times. If the DRE believes that the subject </a:t>
            </a:r>
            <a:r>
              <a:rPr lang="en-US" sz="3000" i="1" dirty="0"/>
              <a:t>may </a:t>
            </a:r>
            <a:r>
              <a:rPr lang="en-US" sz="3000" dirty="0"/>
              <a:t>be suffering from a significant medical condition, the DRE will seek medical assistance immediately. If the DRE believes that the subject’s condition is drug-related, the evaluation continues.</a:t>
            </a:r>
          </a:p>
          <a:p>
            <a:pPr marL="0" indent="0">
              <a:buNone/>
            </a:pPr>
            <a:r>
              <a:rPr lang="en-US" sz="3000" dirty="0"/>
              <a:t>4. </a:t>
            </a:r>
            <a:r>
              <a:rPr lang="en-US" sz="3000" b="1" i="1" u="sng" dirty="0"/>
              <a:t>Eye Examination</a:t>
            </a:r>
            <a:endParaRPr lang="en-US" sz="3000" b="1" u="sng" dirty="0"/>
          </a:p>
          <a:p>
            <a:pPr marL="0" indent="0">
              <a:buNone/>
            </a:pPr>
            <a:r>
              <a:rPr lang="en-US" sz="3000" dirty="0"/>
              <a:t>The DRE examines the subject for HGN, vertical gaze Nystagmus (VGN), and a lack of convergence.</a:t>
            </a:r>
          </a:p>
          <a:p>
            <a:pPr marL="0" indent="0">
              <a:buNone/>
            </a:pPr>
            <a:r>
              <a:rPr lang="en-US" sz="3000" dirty="0"/>
              <a:t>5. </a:t>
            </a:r>
            <a:r>
              <a:rPr lang="en-US" sz="3000" b="1" i="1" u="sng" dirty="0"/>
              <a:t>Divided Attention Psychophysical Tests</a:t>
            </a:r>
            <a:endParaRPr lang="en-US" sz="3000" b="1" u="sng" dirty="0"/>
          </a:p>
          <a:p>
            <a:pPr marL="0" indent="0">
              <a:buNone/>
            </a:pPr>
            <a:r>
              <a:rPr lang="en-US" sz="3000" dirty="0"/>
              <a:t>The DRE administers four psychophysical tests: the Modified Romberg Balance, the Walk and Turn, the One Leg Stand, and the Finger to Nose test.</a:t>
            </a:r>
          </a:p>
          <a:p>
            <a:endParaRPr lang="en-US" dirty="0"/>
          </a:p>
        </p:txBody>
      </p:sp>
      <p:sp>
        <p:nvSpPr>
          <p:cNvPr id="6" name="Content Placeholder 5"/>
          <p:cNvSpPr>
            <a:spLocks noGrp="1"/>
          </p:cNvSpPr>
          <p:nvPr>
            <p:ph sz="half" idx="2"/>
          </p:nvPr>
        </p:nvSpPr>
        <p:spPr>
          <a:xfrm>
            <a:off x="4629149" y="1016876"/>
            <a:ext cx="4089181" cy="5715000"/>
          </a:xfrm>
        </p:spPr>
        <p:txBody>
          <a:bodyPr>
            <a:normAutofit fontScale="40000" lnSpcReduction="20000"/>
          </a:bodyPr>
          <a:lstStyle/>
          <a:p>
            <a:pPr marL="0" indent="0">
              <a:buNone/>
            </a:pPr>
            <a:r>
              <a:rPr lang="en-US" sz="3000" dirty="0"/>
              <a:t>6. </a:t>
            </a:r>
            <a:r>
              <a:rPr lang="en-US" sz="3000" b="1" i="1" u="sng" dirty="0"/>
              <a:t>Vital Signs and Second Pulse</a:t>
            </a:r>
            <a:endParaRPr lang="en-US" sz="3000" b="1" u="sng" dirty="0"/>
          </a:p>
          <a:p>
            <a:pPr marL="0" indent="0">
              <a:buNone/>
            </a:pPr>
            <a:r>
              <a:rPr lang="en-US" sz="3000" dirty="0"/>
              <a:t>The DRE takes the subject’s blood pressure, temperature, and pulse.</a:t>
            </a:r>
          </a:p>
          <a:p>
            <a:pPr marL="0" indent="0">
              <a:buNone/>
            </a:pPr>
            <a:r>
              <a:rPr lang="en-US" sz="3000" dirty="0"/>
              <a:t>7. </a:t>
            </a:r>
            <a:r>
              <a:rPr lang="en-US" sz="3000" b="1" i="1" u="sng" dirty="0"/>
              <a:t>Dark Room Examinations</a:t>
            </a:r>
            <a:endParaRPr lang="en-US" sz="3000" b="1" u="sng" dirty="0"/>
          </a:p>
          <a:p>
            <a:pPr marL="0" indent="0">
              <a:buNone/>
            </a:pPr>
            <a:r>
              <a:rPr lang="en-US" sz="3000" dirty="0"/>
              <a:t>The DRE estimates the subject’s pupil sizes under three different lighting conditions with a measuring device called a pupilometer. The device will assist the DRE in determining whether the subject’s pupils are dilated, constricted, or normal.</a:t>
            </a:r>
          </a:p>
          <a:p>
            <a:pPr marL="0" indent="0">
              <a:buNone/>
            </a:pPr>
            <a:r>
              <a:rPr lang="en-US" sz="3000" dirty="0"/>
              <a:t>8. </a:t>
            </a:r>
            <a:r>
              <a:rPr lang="en-US" sz="3000" b="1" i="1" u="sng" dirty="0"/>
              <a:t>Examination for Muscle Tone</a:t>
            </a:r>
            <a:endParaRPr lang="en-US" sz="3000" b="1" u="sng" dirty="0"/>
          </a:p>
          <a:p>
            <a:pPr marL="0" indent="0">
              <a:buNone/>
            </a:pPr>
            <a:r>
              <a:rPr lang="en-US" sz="3000" dirty="0"/>
              <a:t>The DRE examines the subject’s skeletal muscle tone. Certain categories of drugs may cause the muscles to become rigid. Other categories may cause the muscles to become very loose and flaccid.</a:t>
            </a:r>
          </a:p>
          <a:p>
            <a:pPr marL="0" indent="0">
              <a:buNone/>
            </a:pPr>
            <a:r>
              <a:rPr lang="en-US" sz="3000" dirty="0"/>
              <a:t>9. </a:t>
            </a:r>
            <a:r>
              <a:rPr lang="en-US" sz="3000" b="1" i="1" u="sng" dirty="0"/>
              <a:t>Check for Injection Sites and Third Pulse</a:t>
            </a:r>
            <a:endParaRPr lang="en-US" sz="3000" b="1" u="sng" dirty="0"/>
          </a:p>
          <a:p>
            <a:pPr marL="0" indent="0">
              <a:buNone/>
            </a:pPr>
            <a:r>
              <a:rPr lang="en-US" sz="3000" dirty="0"/>
              <a:t>The DRE examines the subject for injection sites, which may indicate recent use of certain types of drugs. The DRE also takes the subject’s pulse for the third and final time.</a:t>
            </a:r>
          </a:p>
          <a:p>
            <a:pPr marL="0" indent="0">
              <a:buNone/>
            </a:pPr>
            <a:r>
              <a:rPr lang="en-US" sz="3000" dirty="0"/>
              <a:t>10. </a:t>
            </a:r>
            <a:r>
              <a:rPr lang="en-US" sz="3000" b="1" i="1" u="sng" dirty="0"/>
              <a:t>Subject’s Statements and Other Observations</a:t>
            </a:r>
            <a:endParaRPr lang="en-US" sz="3000" b="1" u="sng" dirty="0"/>
          </a:p>
          <a:p>
            <a:pPr marL="0" indent="0">
              <a:buNone/>
            </a:pPr>
            <a:r>
              <a:rPr lang="en-US" sz="3000" dirty="0"/>
              <a:t>The DRE typically reads </a:t>
            </a:r>
            <a:r>
              <a:rPr lang="en-US" sz="3000" i="1" dirty="0"/>
              <a:t>Miranda</a:t>
            </a:r>
            <a:r>
              <a:rPr lang="en-US" sz="3000" dirty="0"/>
              <a:t>, if not done so previously, and asks the subject a series of questions regarding the subject’s drug use.</a:t>
            </a:r>
          </a:p>
          <a:p>
            <a:pPr marL="0" indent="0">
              <a:buNone/>
            </a:pPr>
            <a:r>
              <a:rPr lang="en-US" sz="3000" dirty="0"/>
              <a:t>11. </a:t>
            </a:r>
            <a:r>
              <a:rPr lang="en-US" sz="3000" b="1" i="1" u="sng" dirty="0"/>
              <a:t>Analysis and Opinions of the Evaluator</a:t>
            </a:r>
            <a:endParaRPr lang="en-US" sz="3000" b="1" u="sng" dirty="0"/>
          </a:p>
          <a:p>
            <a:pPr marL="0" indent="0">
              <a:buNone/>
            </a:pPr>
            <a:r>
              <a:rPr lang="en-US" sz="3000" dirty="0"/>
              <a:t>Based on the totality of the evaluation, the DRE forms an opinion as to whether or not the subject is impaired. If the DRE determines that the subject is impaired, the DRE will indicate what category or categories of drugs may have contributed to the subject’s impairment.</a:t>
            </a:r>
          </a:p>
          <a:p>
            <a:pPr marL="0" indent="0">
              <a:buNone/>
            </a:pPr>
            <a:r>
              <a:rPr lang="en-US" sz="3000" dirty="0"/>
              <a:t>12. </a:t>
            </a:r>
            <a:r>
              <a:rPr lang="en-US" sz="3000" b="1" i="1" u="sng" dirty="0"/>
              <a:t>Toxicological Examination</a:t>
            </a:r>
            <a:endParaRPr lang="en-US" sz="3000" b="1" u="sng" dirty="0"/>
          </a:p>
          <a:p>
            <a:pPr marL="0" indent="0">
              <a:buNone/>
            </a:pPr>
            <a:r>
              <a:rPr lang="en-US" sz="3000" dirty="0"/>
              <a:t>After completing the evaluation, the DRE normally requests a urine, blood and/or saliva sample from the subject for a toxicology lab analysis.</a:t>
            </a:r>
          </a:p>
          <a:p>
            <a:endParaRPr lang="en-US" dirty="0"/>
          </a:p>
        </p:txBody>
      </p:sp>
    </p:spTree>
    <p:extLst>
      <p:ext uri="{BB962C8B-B14F-4D97-AF65-F5344CB8AC3E}">
        <p14:creationId xmlns:p14="http://schemas.microsoft.com/office/powerpoint/2010/main" val="731257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marijuana different?</a:t>
            </a:r>
          </a:p>
        </p:txBody>
      </p:sp>
      <p:sp>
        <p:nvSpPr>
          <p:cNvPr id="3" name="Content Placeholder 2"/>
          <p:cNvSpPr>
            <a:spLocks noGrp="1"/>
          </p:cNvSpPr>
          <p:nvPr>
            <p:ph idx="1"/>
          </p:nvPr>
        </p:nvSpPr>
        <p:spPr/>
        <p:txBody>
          <a:bodyPr>
            <a:normAutofit/>
          </a:bodyPr>
          <a:lstStyle/>
          <a:p>
            <a:pPr marL="114300" indent="0" algn="ctr">
              <a:buNone/>
            </a:pPr>
            <a:r>
              <a:rPr lang="en-US" sz="3200" b="1" dirty="0"/>
              <a:t>ALCOHOL</a:t>
            </a:r>
          </a:p>
          <a:p>
            <a:pPr marL="114300" indent="0" algn="ctr">
              <a:buNone/>
            </a:pPr>
            <a:endParaRPr lang="en-US" sz="3200" b="1" dirty="0"/>
          </a:p>
          <a:p>
            <a:r>
              <a:rPr lang="en-US" sz="3200" dirty="0"/>
              <a:t>Directly impacts the cerebellum, frontal lobe changes, heart, liver, diuretic…..</a:t>
            </a:r>
          </a:p>
          <a:p>
            <a:r>
              <a:rPr lang="en-US" sz="3200" dirty="0"/>
              <a:t>Alcohol has very extensive impact on the body. </a:t>
            </a:r>
          </a:p>
        </p:txBody>
      </p:sp>
    </p:spTree>
    <p:extLst>
      <p:ext uri="{BB962C8B-B14F-4D97-AF65-F5344CB8AC3E}">
        <p14:creationId xmlns:p14="http://schemas.microsoft.com/office/powerpoint/2010/main" val="763044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463" y="519113"/>
            <a:ext cx="6821487" cy="581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4082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213" y="684213"/>
            <a:ext cx="6757987" cy="54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7904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8200" y="609600"/>
            <a:ext cx="7924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159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image7.png"/>
          <p:cNvPicPr>
            <a:picLocks noChangeAspect="1"/>
          </p:cNvPicPr>
          <p:nvPr/>
        </p:nvPicPr>
        <p:blipFill>
          <a:blip r:embed="rId2">
            <a:extLst/>
          </a:blip>
          <a:stretch>
            <a:fillRect/>
          </a:stretch>
        </p:blipFill>
        <p:spPr>
          <a:xfrm>
            <a:off x="720456" y="-668817"/>
            <a:ext cx="7119385" cy="9213321"/>
          </a:xfrm>
          <a:prstGeom prst="rect">
            <a:avLst/>
          </a:prstGeom>
          <a:ln w="12700">
            <a:miter lim="400000"/>
          </a:ln>
        </p:spPr>
      </p:pic>
    </p:spTree>
    <p:extLst>
      <p:ext uri="{BB962C8B-B14F-4D97-AF65-F5344CB8AC3E}">
        <p14:creationId xmlns:p14="http://schemas.microsoft.com/office/powerpoint/2010/main" val="350028409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title"/>
          </p:nvPr>
        </p:nvSpPr>
        <p:spPr>
          <a:xfrm>
            <a:off x="457200" y="92073"/>
            <a:ext cx="8229600" cy="1508128"/>
          </a:xfrm>
          <a:prstGeom prst="rect">
            <a:avLst/>
          </a:prstGeom>
        </p:spPr>
        <p:txBody>
          <a:bodyPr/>
          <a:lstStyle/>
          <a:p>
            <a:r>
              <a:rPr dirty="0"/>
              <a:t>Judge Hinkle 2012 Decision</a:t>
            </a:r>
            <a:br>
              <a:rPr dirty="0"/>
            </a:br>
            <a:r>
              <a:rPr dirty="0" err="1"/>
              <a:t>Comm</a:t>
            </a:r>
            <a:r>
              <a:rPr dirty="0"/>
              <a:t> v. </a:t>
            </a:r>
            <a:r>
              <a:rPr dirty="0" err="1"/>
              <a:t>Lapaix</a:t>
            </a:r>
            <a:endParaRPr dirty="0"/>
          </a:p>
        </p:txBody>
      </p:sp>
      <p:sp>
        <p:nvSpPr>
          <p:cNvPr id="230" name="Shape 230"/>
          <p:cNvSpPr>
            <a:spLocks noGrp="1"/>
          </p:cNvSpPr>
          <p:nvPr>
            <p:ph idx="1"/>
          </p:nvPr>
        </p:nvSpPr>
        <p:spPr>
          <a:xfrm>
            <a:off x="228600" y="1371600"/>
            <a:ext cx="8534400" cy="5486400"/>
          </a:xfrm>
          <a:prstGeom prst="rect">
            <a:avLst/>
          </a:prstGeom>
        </p:spPr>
        <p:txBody>
          <a:bodyPr/>
          <a:lstStyle/>
          <a:p>
            <a:pPr marL="0" indent="0" defTabSz="896111">
              <a:spcBef>
                <a:spcPts val="600"/>
              </a:spcBef>
              <a:buSzTx/>
              <a:buNone/>
              <a:defRPr sz="1960"/>
            </a:pPr>
            <a:r>
              <a:rPr dirty="0"/>
              <a:t>At the hearing on admissibility of the DRE testimony, the Commonwealth called only one witness, Trooper </a:t>
            </a:r>
            <a:r>
              <a:rPr dirty="0" err="1"/>
              <a:t>Sherher</a:t>
            </a:r>
            <a:r>
              <a:rPr dirty="0"/>
              <a:t>. No evidence was presented regarding whether the relevant scientific community generally accepts that the DRE protocol is a valid test to determine whether or not a person is under the influence</a:t>
            </a:r>
            <a:r>
              <a:rPr lang="en-US" dirty="0"/>
              <a:t> </a:t>
            </a:r>
            <a:r>
              <a:rPr dirty="0"/>
              <a:t>of a particular class of drug. No evidence was presented regarding whether the DRE training program is generally accepted by the relevant scientific community as a program that adequately equips DRE officers to give an opinion about whether or not an individual is under the influence of a particular class of drug.</a:t>
            </a:r>
          </a:p>
          <a:p>
            <a:pPr marL="0" indent="0" defTabSz="896111">
              <a:spcBef>
                <a:spcPts val="600"/>
              </a:spcBef>
              <a:buSzTx/>
              <a:buNone/>
              <a:defRPr sz="1960"/>
            </a:pPr>
            <a:r>
              <a:rPr dirty="0"/>
              <a:t>…..</a:t>
            </a:r>
          </a:p>
          <a:p>
            <a:pPr marL="0" indent="0" defTabSz="896111">
              <a:spcBef>
                <a:spcPts val="600"/>
              </a:spcBef>
              <a:buSzTx/>
              <a:buNone/>
              <a:defRPr sz="1960"/>
            </a:pPr>
            <a:r>
              <a:rPr dirty="0"/>
              <a:t>The trooper may testify about the seven steps of the DRE protocol that do not have scientific aspects. If the toxicology testing results are found to be admissible, the trooper may testify that he obtained a urine sample from the defendant that was later tested. The trooper will not he permitted to testify to the three steps of the protocol that have scientific aspects and he will not be permitted to testify about his opinion that the defendant was under the influence of a narcotic analgesic.</a:t>
            </a:r>
          </a:p>
        </p:txBody>
      </p:sp>
    </p:spTree>
    <p:extLst>
      <p:ext uri="{BB962C8B-B14F-4D97-AF65-F5344CB8AC3E}">
        <p14:creationId xmlns:p14="http://schemas.microsoft.com/office/powerpoint/2010/main" val="2190911880"/>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Do</a:t>
            </a:r>
          </a:p>
        </p:txBody>
      </p:sp>
      <p:sp>
        <p:nvSpPr>
          <p:cNvPr id="3" name="Content Placeholder 2"/>
          <p:cNvSpPr>
            <a:spLocks noGrp="1"/>
          </p:cNvSpPr>
          <p:nvPr>
            <p:ph idx="1"/>
          </p:nvPr>
        </p:nvSpPr>
        <p:spPr/>
        <p:txBody>
          <a:bodyPr/>
          <a:lstStyle/>
          <a:p>
            <a:pPr marL="0" indent="0">
              <a:buNone/>
            </a:pPr>
            <a:r>
              <a:rPr lang="en-US" dirty="0"/>
              <a:t>More Discovery Motions.</a:t>
            </a:r>
          </a:p>
          <a:p>
            <a:pPr marL="0" indent="0">
              <a:buNone/>
            </a:pPr>
            <a:r>
              <a:rPr lang="en-US" dirty="0"/>
              <a:t>	Qualifications</a:t>
            </a:r>
          </a:p>
          <a:p>
            <a:pPr marL="0" indent="0">
              <a:buNone/>
            </a:pPr>
            <a:r>
              <a:rPr lang="en-US" dirty="0"/>
              <a:t>	Grades</a:t>
            </a:r>
          </a:p>
          <a:p>
            <a:pPr marL="0" indent="0">
              <a:buNone/>
            </a:pPr>
            <a:r>
              <a:rPr lang="en-US" dirty="0"/>
              <a:t>	Cost (particularly if they call in the </a:t>
            </a:r>
            <a:r>
              <a:rPr lang="en-US" dirty="0" err="1"/>
              <a:t>trainors</a:t>
            </a:r>
            <a:r>
              <a:rPr lang="en-US" dirty="0"/>
              <a:t>)</a:t>
            </a:r>
          </a:p>
          <a:p>
            <a:pPr marL="0" indent="0">
              <a:buNone/>
            </a:pPr>
            <a:r>
              <a:rPr lang="en-US" dirty="0"/>
              <a:t>	Rolling Logs and the Cases that are listed</a:t>
            </a:r>
          </a:p>
          <a:p>
            <a:pPr marL="0" indent="0">
              <a:buNone/>
            </a:pPr>
            <a:r>
              <a:rPr lang="en-US" dirty="0"/>
              <a:t>Identify Experts</a:t>
            </a:r>
          </a:p>
          <a:p>
            <a:pPr marL="0" indent="0">
              <a:buNone/>
            </a:pPr>
            <a:r>
              <a:rPr lang="en-US" dirty="0"/>
              <a:t>Get an Order to Go to the Course with Appropriate Expert</a:t>
            </a:r>
          </a:p>
        </p:txBody>
      </p:sp>
    </p:spTree>
    <p:extLst>
      <p:ext uri="{BB962C8B-B14F-4D97-AF65-F5344CB8AC3E}">
        <p14:creationId xmlns:p14="http://schemas.microsoft.com/office/powerpoint/2010/main" val="3037447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p:cNvSpPr>
          <p:nvPr>
            <p:ph type="title"/>
          </p:nvPr>
        </p:nvSpPr>
        <p:spPr>
          <a:xfrm>
            <a:off x="457200" y="92073"/>
            <a:ext cx="8229600" cy="1508128"/>
          </a:xfrm>
          <a:prstGeom prst="rect">
            <a:avLst/>
          </a:prstGeom>
        </p:spPr>
        <p:txBody>
          <a:bodyPr/>
          <a:lstStyle/>
          <a:p>
            <a:r>
              <a:rPr dirty="0"/>
              <a:t>What to Do</a:t>
            </a:r>
          </a:p>
        </p:txBody>
      </p:sp>
      <p:sp>
        <p:nvSpPr>
          <p:cNvPr id="242" name="Shape 242"/>
          <p:cNvSpPr>
            <a:spLocks noGrp="1"/>
          </p:cNvSpPr>
          <p:nvPr>
            <p:ph idx="1"/>
          </p:nvPr>
        </p:nvSpPr>
        <p:spPr>
          <a:xfrm>
            <a:off x="274638" y="1417637"/>
            <a:ext cx="7802561" cy="4983164"/>
          </a:xfrm>
          <a:prstGeom prst="rect">
            <a:avLst/>
          </a:prstGeom>
        </p:spPr>
        <p:txBody>
          <a:bodyPr>
            <a:normAutofit lnSpcReduction="10000"/>
          </a:bodyPr>
          <a:lstStyle/>
          <a:p>
            <a:pPr>
              <a:lnSpc>
                <a:spcPct val="90000"/>
              </a:lnSpc>
              <a:buChar char="•"/>
              <a:defRPr sz="2800"/>
            </a:pPr>
            <a:r>
              <a:rPr dirty="0"/>
              <a:t>Request a </a:t>
            </a:r>
            <a:r>
              <a:rPr dirty="0" err="1"/>
              <a:t>Daubert</a:t>
            </a:r>
            <a:r>
              <a:rPr dirty="0"/>
              <a:t> Hearing on OUI Drug Cases With DRE</a:t>
            </a:r>
          </a:p>
          <a:p>
            <a:pPr>
              <a:lnSpc>
                <a:spcPct val="90000"/>
              </a:lnSpc>
              <a:buChar char="•"/>
              <a:defRPr sz="2800"/>
            </a:pPr>
            <a:r>
              <a:rPr dirty="0"/>
              <a:t>Ask the Judge to Report Questions </a:t>
            </a:r>
          </a:p>
          <a:p>
            <a:pPr>
              <a:lnSpc>
                <a:spcPct val="90000"/>
              </a:lnSpc>
              <a:buChar char="•"/>
              <a:defRPr sz="2800"/>
            </a:pPr>
            <a:r>
              <a:rPr dirty="0"/>
              <a:t>Ask for an Evidentiary Hearing where you can Present Expert Testimony about the relationship between the particular drug and SFSTs, the Science underlying DRE, the Application in the particular case</a:t>
            </a:r>
          </a:p>
          <a:p>
            <a:pPr>
              <a:lnSpc>
                <a:spcPct val="90000"/>
              </a:lnSpc>
              <a:buChar char="•"/>
              <a:defRPr sz="2800"/>
            </a:pPr>
            <a:r>
              <a:rPr dirty="0"/>
              <a:t>File a Motion in </a:t>
            </a:r>
            <a:r>
              <a:rPr dirty="0" err="1"/>
              <a:t>Limine</a:t>
            </a:r>
            <a:r>
              <a:rPr dirty="0"/>
              <a:t> to Prevent a DRE from giving Expert Opinion Testimony that someone was High or Otherwise Impaired by a Particular Drug based on faulty science.</a:t>
            </a:r>
          </a:p>
        </p:txBody>
      </p:sp>
    </p:spTree>
    <p:extLst>
      <p:ext uri="{BB962C8B-B14F-4D97-AF65-F5344CB8AC3E}">
        <p14:creationId xmlns:p14="http://schemas.microsoft.com/office/powerpoint/2010/main" val="316886763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242">
                                            <p:txEl>
                                              <p:pRg st="1" end="1"/>
                                            </p:txEl>
                                          </p:spTgt>
                                        </p:tgtEl>
                                        <p:attrNameLst>
                                          <p:attrName>style.visibility</p:attrName>
                                        </p:attrNameLst>
                                      </p:cBhvr>
                                      <p:to>
                                        <p:strVal val="visible"/>
                                      </p:to>
                                    </p:set>
                                    <p:anim calcmode="lin" valueType="num">
                                      <p:cBhvr>
                                        <p:cTn id="7" dur="1000" fill="hold"/>
                                        <p:tgtEl>
                                          <p:spTgt spid="242">
                                            <p:txEl>
                                              <p:pRg st="1" end="1"/>
                                            </p:txEl>
                                          </p:spTgt>
                                        </p:tgtEl>
                                        <p:attrNameLst>
                                          <p:attrName>ppt_x</p:attrName>
                                        </p:attrNameLst>
                                      </p:cBhvr>
                                      <p:tavLst>
                                        <p:tav tm="0">
                                          <p:val>
                                            <p:strVal val="#ppt_x"/>
                                          </p:val>
                                        </p:tav>
                                        <p:tav tm="100000">
                                          <p:val>
                                            <p:strVal val="#ppt_x"/>
                                          </p:val>
                                        </p:tav>
                                      </p:tavLst>
                                    </p:anim>
                                    <p:anim calcmode="lin" valueType="num">
                                      <p:cBhvr>
                                        <p:cTn id="8" dur="1000" fill="hold"/>
                                        <p:tgtEl>
                                          <p:spTgt spid="2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242">
                                            <p:txEl>
                                              <p:pRg st="2" end="2"/>
                                            </p:txEl>
                                          </p:spTgt>
                                        </p:tgtEl>
                                        <p:attrNameLst>
                                          <p:attrName>style.visibility</p:attrName>
                                        </p:attrNameLst>
                                      </p:cBhvr>
                                      <p:to>
                                        <p:strVal val="visible"/>
                                      </p:to>
                                    </p:set>
                                    <p:anim calcmode="lin" valueType="num">
                                      <p:cBhvr>
                                        <p:cTn id="13" dur="1000" fill="hold"/>
                                        <p:tgtEl>
                                          <p:spTgt spid="24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p:tmAbs val="0"/>
                                  </p:iterate>
                                  <p:childTnLst>
                                    <p:set>
                                      <p:cBhvr>
                                        <p:cTn id="18" fill="hold"/>
                                        <p:tgtEl>
                                          <p:spTgt spid="242">
                                            <p:txEl>
                                              <p:pRg st="3" end="3"/>
                                            </p:txEl>
                                          </p:spTgt>
                                        </p:tgtEl>
                                        <p:attrNameLst>
                                          <p:attrName>style.visibility</p:attrName>
                                        </p:attrNameLst>
                                      </p:cBhvr>
                                      <p:to>
                                        <p:strVal val="visible"/>
                                      </p:to>
                                    </p:set>
                                    <p:anim calcmode="lin" valueType="num">
                                      <p:cBhvr>
                                        <p:cTn id="19" dur="1000" fill="hold"/>
                                        <p:tgtEl>
                                          <p:spTgt spid="242">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24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build="p" bldLvl="5"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Do</a:t>
            </a:r>
          </a:p>
        </p:txBody>
      </p:sp>
      <p:sp>
        <p:nvSpPr>
          <p:cNvPr id="3" name="Content Placeholder 2"/>
          <p:cNvSpPr>
            <a:spLocks noGrp="1"/>
          </p:cNvSpPr>
          <p:nvPr>
            <p:ph idx="1"/>
          </p:nvPr>
        </p:nvSpPr>
        <p:spPr/>
        <p:txBody>
          <a:bodyPr>
            <a:normAutofit lnSpcReduction="10000"/>
          </a:bodyPr>
          <a:lstStyle/>
          <a:p>
            <a:pPr marL="114300" indent="0" algn="ctr">
              <a:buNone/>
            </a:pPr>
            <a:r>
              <a:rPr lang="en-US" dirty="0"/>
              <a:t>Argue</a:t>
            </a:r>
          </a:p>
          <a:p>
            <a:r>
              <a:rPr lang="en-US" dirty="0"/>
              <a:t>They Are Not Qualified to Do The Tests</a:t>
            </a:r>
          </a:p>
          <a:p>
            <a:r>
              <a:rPr lang="en-US" dirty="0"/>
              <a:t>They Are Not Qualified to Testify How The Drugs Interact With the Human Mind and/or Body – And Not Qualified to Explain How It Would Impact FSTs Results</a:t>
            </a:r>
          </a:p>
          <a:p>
            <a:r>
              <a:rPr lang="en-US" dirty="0"/>
              <a:t>There is No Scientific Correlation Between Drug Ingestion and Performance on any of the FSTs</a:t>
            </a:r>
          </a:p>
          <a:p>
            <a:r>
              <a:rPr lang="en-US" dirty="0"/>
              <a:t>There is No Scientific Correlation Between Drug Ingestion, Performance on FSTs and Ability to Operate a MV.</a:t>
            </a:r>
          </a:p>
          <a:p>
            <a:r>
              <a:rPr lang="en-US" dirty="0"/>
              <a:t>There is No Scientific Correlation Between Drug Ingestion, Performance on Other “Steps”, and Ability to Operate a MV</a:t>
            </a:r>
          </a:p>
          <a:p>
            <a:r>
              <a:rPr lang="en-US" dirty="0"/>
              <a:t>There is an Inherent Cognitive Bias When a “Step” requires an Interview of the Arresting Officer</a:t>
            </a:r>
          </a:p>
          <a:p>
            <a:endParaRPr lang="en-US" dirty="0"/>
          </a:p>
          <a:p>
            <a:endParaRPr lang="en-US" dirty="0"/>
          </a:p>
        </p:txBody>
      </p:sp>
    </p:spTree>
    <p:extLst>
      <p:ext uri="{BB962C8B-B14F-4D97-AF65-F5344CB8AC3E}">
        <p14:creationId xmlns:p14="http://schemas.microsoft.com/office/powerpoint/2010/main" val="207435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title"/>
          </p:nvPr>
        </p:nvSpPr>
        <p:spPr>
          <a:xfrm>
            <a:off x="457200" y="92073"/>
            <a:ext cx="8229600" cy="1508128"/>
          </a:xfrm>
          <a:prstGeom prst="rect">
            <a:avLst/>
          </a:prstGeom>
        </p:spPr>
        <p:txBody>
          <a:bodyPr/>
          <a:lstStyle/>
          <a:p>
            <a:r>
              <a:t>What to Do</a:t>
            </a:r>
          </a:p>
        </p:txBody>
      </p:sp>
      <p:sp>
        <p:nvSpPr>
          <p:cNvPr id="245" name="Shape 245"/>
          <p:cNvSpPr>
            <a:spLocks noGrp="1"/>
          </p:cNvSpPr>
          <p:nvPr>
            <p:ph idx="1"/>
          </p:nvPr>
        </p:nvSpPr>
        <p:spPr>
          <a:prstGeom prst="rect">
            <a:avLst/>
          </a:prstGeom>
        </p:spPr>
        <p:txBody>
          <a:bodyPr>
            <a:normAutofit/>
          </a:bodyPr>
          <a:lstStyle/>
          <a:p>
            <a:pPr>
              <a:buChar char="•"/>
              <a:defRPr sz="2800"/>
            </a:pPr>
            <a:r>
              <a:rPr dirty="0"/>
              <a:t>Challenge each and every ‘step’</a:t>
            </a:r>
          </a:p>
          <a:p>
            <a:pPr>
              <a:buChar char="•"/>
              <a:defRPr sz="2800"/>
            </a:pPr>
            <a:r>
              <a:rPr dirty="0"/>
              <a:t>File Motions to Suppress Evidence within the ‘steps’</a:t>
            </a:r>
          </a:p>
          <a:p>
            <a:pPr lvl="1">
              <a:buChar char="•"/>
              <a:defRPr sz="2800"/>
            </a:pPr>
            <a:r>
              <a:rPr dirty="0"/>
              <a:t>FSTs</a:t>
            </a:r>
            <a:r>
              <a:rPr lang="en-US" dirty="0"/>
              <a:t> </a:t>
            </a:r>
            <a:endParaRPr dirty="0"/>
          </a:p>
          <a:p>
            <a:pPr lvl="1">
              <a:buChar char="•"/>
              <a:defRPr sz="2800"/>
            </a:pPr>
            <a:r>
              <a:rPr dirty="0"/>
              <a:t>Statements</a:t>
            </a:r>
          </a:p>
          <a:p>
            <a:pPr lvl="1">
              <a:buChar char="•"/>
              <a:defRPr sz="2800"/>
            </a:pPr>
            <a:r>
              <a:rPr dirty="0"/>
              <a:t>Urine Samples</a:t>
            </a:r>
            <a:endParaRPr lang="en-US" dirty="0"/>
          </a:p>
          <a:p>
            <a:pPr lvl="1">
              <a:buChar char="•"/>
              <a:defRPr sz="2800"/>
            </a:pPr>
            <a:r>
              <a:rPr lang="en-US" dirty="0"/>
              <a:t>Argue Voluntariness, Lack of Miranda.</a:t>
            </a:r>
            <a:endParaRPr dirty="0"/>
          </a:p>
          <a:p>
            <a:pPr>
              <a:buChar char="•"/>
              <a:defRPr sz="2800"/>
            </a:pPr>
            <a:r>
              <a:rPr lang="en-US" dirty="0"/>
              <a:t>Talk with Colleagues.</a:t>
            </a:r>
          </a:p>
          <a:p>
            <a:pPr>
              <a:buChar char="•"/>
              <a:defRPr sz="2800"/>
            </a:pPr>
            <a:r>
              <a:rPr dirty="0"/>
              <a:t>Litigate, Litigate, Litigate….</a:t>
            </a:r>
          </a:p>
        </p:txBody>
      </p:sp>
    </p:spTree>
    <p:extLst>
      <p:ext uri="{BB962C8B-B14F-4D97-AF65-F5344CB8AC3E}">
        <p14:creationId xmlns:p14="http://schemas.microsoft.com/office/powerpoint/2010/main" val="935262975"/>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marijuana different?</a:t>
            </a:r>
          </a:p>
        </p:txBody>
      </p:sp>
      <p:sp>
        <p:nvSpPr>
          <p:cNvPr id="3" name="Content Placeholder 2"/>
          <p:cNvSpPr>
            <a:spLocks noGrp="1"/>
          </p:cNvSpPr>
          <p:nvPr>
            <p:ph idx="1"/>
          </p:nvPr>
        </p:nvSpPr>
        <p:spPr/>
        <p:txBody>
          <a:bodyPr>
            <a:normAutofit/>
          </a:bodyPr>
          <a:lstStyle/>
          <a:p>
            <a:pPr marL="114300" indent="0" algn="ctr">
              <a:buNone/>
            </a:pPr>
            <a:r>
              <a:rPr lang="en-US" sz="3200" b="1" dirty="0"/>
              <a:t>MARIJUANA</a:t>
            </a:r>
          </a:p>
          <a:p>
            <a:pPr lvl="1"/>
            <a:r>
              <a:rPr lang="en-US" sz="3000" b="1" dirty="0"/>
              <a:t>Cannabis sativa</a:t>
            </a:r>
            <a:r>
              <a:rPr lang="en-US" sz="3000" dirty="0"/>
              <a:t>: the plant</a:t>
            </a:r>
          </a:p>
          <a:p>
            <a:pPr lvl="1"/>
            <a:r>
              <a:rPr lang="en-US" sz="3000" b="1" dirty="0"/>
              <a:t>Cannabinoids</a:t>
            </a:r>
            <a:r>
              <a:rPr lang="en-US" sz="3000" dirty="0"/>
              <a:t>: the psychoactive </a:t>
            </a:r>
            <a:r>
              <a:rPr lang="en-US" sz="3000" dirty="0" err="1"/>
              <a:t>xenobiotics</a:t>
            </a:r>
            <a:r>
              <a:rPr lang="en-US" sz="3000" dirty="0"/>
              <a:t> within the plant aka the toxin.</a:t>
            </a:r>
          </a:p>
          <a:p>
            <a:pPr lvl="2"/>
            <a:r>
              <a:rPr lang="en-US" sz="2800" dirty="0"/>
              <a:t>(1) Delta-9-THC</a:t>
            </a:r>
          </a:p>
          <a:p>
            <a:pPr lvl="2"/>
            <a:r>
              <a:rPr lang="en-US" sz="2800" dirty="0"/>
              <a:t>(2) 11-Hydroxy-THC</a:t>
            </a:r>
          </a:p>
          <a:p>
            <a:pPr lvl="2"/>
            <a:r>
              <a:rPr lang="en-US" sz="2800" dirty="0"/>
              <a:t>(3) </a:t>
            </a:r>
            <a:r>
              <a:rPr lang="en-US" sz="2800" dirty="0" err="1"/>
              <a:t>cannabidiol</a:t>
            </a:r>
            <a:endParaRPr lang="en-US" sz="2800" dirty="0"/>
          </a:p>
          <a:p>
            <a:pPr lvl="2"/>
            <a:endParaRPr lang="en-US" sz="2800" dirty="0"/>
          </a:p>
          <a:p>
            <a:pPr marL="114300" indent="0" algn="ctr">
              <a:buNone/>
            </a:pPr>
            <a:endParaRPr lang="en-US" sz="3200" b="1" dirty="0"/>
          </a:p>
        </p:txBody>
      </p:sp>
    </p:spTree>
    <p:extLst>
      <p:ext uri="{BB962C8B-B14F-4D97-AF65-F5344CB8AC3E}">
        <p14:creationId xmlns:p14="http://schemas.microsoft.com/office/powerpoint/2010/main" val="2985328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marijuana different?</a:t>
            </a:r>
          </a:p>
        </p:txBody>
      </p:sp>
      <p:sp>
        <p:nvSpPr>
          <p:cNvPr id="3" name="Content Placeholder 2"/>
          <p:cNvSpPr>
            <a:spLocks noGrp="1"/>
          </p:cNvSpPr>
          <p:nvPr>
            <p:ph idx="1"/>
          </p:nvPr>
        </p:nvSpPr>
        <p:spPr/>
        <p:txBody>
          <a:bodyPr>
            <a:normAutofit/>
          </a:bodyPr>
          <a:lstStyle/>
          <a:p>
            <a:pPr marL="114300" indent="0" algn="ctr">
              <a:buNone/>
            </a:pPr>
            <a:r>
              <a:rPr lang="en-US" sz="3200" b="1" dirty="0"/>
              <a:t>MARIJUANA</a:t>
            </a:r>
          </a:p>
          <a:p>
            <a:pPr lvl="1"/>
            <a:r>
              <a:rPr lang="en-US" sz="3000" b="1" dirty="0"/>
              <a:t>Cannabinoids</a:t>
            </a:r>
            <a:r>
              <a:rPr lang="en-US" sz="3000" dirty="0"/>
              <a:t>: the psychoactive </a:t>
            </a:r>
            <a:r>
              <a:rPr lang="en-US" sz="3000" dirty="0" err="1"/>
              <a:t>xenobiotics</a:t>
            </a:r>
            <a:r>
              <a:rPr lang="en-US" sz="3000" dirty="0"/>
              <a:t> within the plant aka the toxin.</a:t>
            </a:r>
          </a:p>
          <a:p>
            <a:pPr lvl="1"/>
            <a:r>
              <a:rPr lang="en-US" sz="3000" dirty="0"/>
              <a:t>Specific receptors. </a:t>
            </a:r>
          </a:p>
          <a:p>
            <a:pPr marL="411480" lvl="1" indent="0">
              <a:buNone/>
            </a:pPr>
            <a:endParaRPr lang="en-US" sz="3000" dirty="0"/>
          </a:p>
        </p:txBody>
      </p:sp>
      <p:sp>
        <p:nvSpPr>
          <p:cNvPr id="7" name="TextBox 6"/>
          <p:cNvSpPr txBox="1"/>
          <p:nvPr/>
        </p:nvSpPr>
        <p:spPr>
          <a:xfrm>
            <a:off x="2865365" y="4553929"/>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96972" y="3309851"/>
            <a:ext cx="3551068" cy="2971061"/>
          </a:xfrm>
          <a:prstGeom prst="rect">
            <a:avLst/>
          </a:prstGeom>
        </p:spPr>
      </p:pic>
      <p:sp>
        <p:nvSpPr>
          <p:cNvPr id="5" name="TextBox 4"/>
          <p:cNvSpPr txBox="1"/>
          <p:nvPr/>
        </p:nvSpPr>
        <p:spPr>
          <a:xfrm rot="873187">
            <a:off x="2846696" y="4999024"/>
            <a:ext cx="1462950" cy="369332"/>
          </a:xfrm>
          <a:prstGeom prst="rect">
            <a:avLst/>
          </a:prstGeom>
          <a:noFill/>
        </p:spPr>
        <p:txBody>
          <a:bodyPr wrap="square" rtlCol="0">
            <a:spAutoFit/>
          </a:bodyPr>
          <a:lstStyle/>
          <a:p>
            <a:r>
              <a:rPr lang="en-US" b="1" dirty="0"/>
              <a:t>Cannabinoid</a:t>
            </a:r>
          </a:p>
        </p:txBody>
      </p:sp>
      <p:sp>
        <p:nvSpPr>
          <p:cNvPr id="6" name="Rectangle 5"/>
          <p:cNvSpPr/>
          <p:nvPr/>
        </p:nvSpPr>
        <p:spPr>
          <a:xfrm rot="202487">
            <a:off x="4342150" y="4184598"/>
            <a:ext cx="1500325" cy="369332"/>
          </a:xfrm>
          <a:prstGeom prst="rect">
            <a:avLst/>
          </a:prstGeom>
        </p:spPr>
        <p:txBody>
          <a:bodyPr wrap="square">
            <a:spAutoFit/>
          </a:bodyPr>
          <a:lstStyle/>
          <a:p>
            <a:r>
              <a:rPr lang="en-US" b="1" dirty="0"/>
              <a:t>Receptor</a:t>
            </a:r>
            <a:endParaRPr lang="en-US" dirty="0"/>
          </a:p>
        </p:txBody>
      </p:sp>
    </p:spTree>
    <p:extLst>
      <p:ext uri="{BB962C8B-B14F-4D97-AF65-F5344CB8AC3E}">
        <p14:creationId xmlns:p14="http://schemas.microsoft.com/office/powerpoint/2010/main" val="3486785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marijuana different?</a:t>
            </a:r>
          </a:p>
        </p:txBody>
      </p:sp>
      <p:sp>
        <p:nvSpPr>
          <p:cNvPr id="3" name="Content Placeholder 2"/>
          <p:cNvSpPr>
            <a:spLocks noGrp="1"/>
          </p:cNvSpPr>
          <p:nvPr>
            <p:ph idx="1"/>
          </p:nvPr>
        </p:nvSpPr>
        <p:spPr>
          <a:xfrm>
            <a:off x="457200" y="1216241"/>
            <a:ext cx="7620000" cy="5184559"/>
          </a:xfrm>
        </p:spPr>
        <p:txBody>
          <a:bodyPr>
            <a:normAutofit/>
          </a:bodyPr>
          <a:lstStyle/>
          <a:p>
            <a:pPr marL="411480" lvl="1" indent="0">
              <a:buNone/>
            </a:pPr>
            <a:r>
              <a:rPr lang="en-US" sz="3000" dirty="0"/>
              <a:t>Where are the receptors?</a:t>
            </a:r>
          </a:p>
          <a:p>
            <a:pPr lvl="1"/>
            <a:r>
              <a:rPr lang="en-US" sz="3000" dirty="0"/>
              <a:t>Frontal lobe – personality</a:t>
            </a:r>
          </a:p>
          <a:p>
            <a:pPr lvl="1"/>
            <a:r>
              <a:rPr lang="en-US" sz="3000" dirty="0"/>
              <a:t>Temporal lobe – speech</a:t>
            </a:r>
          </a:p>
          <a:p>
            <a:pPr lvl="1"/>
            <a:r>
              <a:rPr lang="en-US" sz="3000" dirty="0"/>
              <a:t>Cerebellum – balance and coordination   </a:t>
            </a:r>
          </a:p>
          <a:p>
            <a:pPr marL="411480" lvl="1" indent="0">
              <a:buNone/>
            </a:pPr>
            <a:endParaRPr lang="en-US" sz="3000" dirty="0"/>
          </a:p>
        </p:txBody>
      </p:sp>
      <p:sp>
        <p:nvSpPr>
          <p:cNvPr id="7" name="TextBox 6"/>
          <p:cNvSpPr txBox="1"/>
          <p:nvPr/>
        </p:nvSpPr>
        <p:spPr>
          <a:xfrm>
            <a:off x="2865365" y="4553929"/>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96971" y="3328185"/>
            <a:ext cx="3595455" cy="2952728"/>
          </a:xfrm>
          <a:prstGeom prst="rect">
            <a:avLst/>
          </a:prstGeom>
        </p:spPr>
      </p:pic>
      <p:sp>
        <p:nvSpPr>
          <p:cNvPr id="5" name="TextBox 4"/>
          <p:cNvSpPr txBox="1"/>
          <p:nvPr/>
        </p:nvSpPr>
        <p:spPr>
          <a:xfrm rot="873187">
            <a:off x="2846696" y="4999024"/>
            <a:ext cx="1462950" cy="369332"/>
          </a:xfrm>
          <a:prstGeom prst="rect">
            <a:avLst/>
          </a:prstGeom>
          <a:noFill/>
        </p:spPr>
        <p:txBody>
          <a:bodyPr wrap="square" rtlCol="0">
            <a:spAutoFit/>
          </a:bodyPr>
          <a:lstStyle/>
          <a:p>
            <a:r>
              <a:rPr lang="en-US" b="1" dirty="0"/>
              <a:t>Cannabinoid</a:t>
            </a:r>
          </a:p>
        </p:txBody>
      </p:sp>
      <p:sp>
        <p:nvSpPr>
          <p:cNvPr id="6" name="Rectangle 5"/>
          <p:cNvSpPr/>
          <p:nvPr/>
        </p:nvSpPr>
        <p:spPr>
          <a:xfrm rot="202487">
            <a:off x="4342150" y="4184598"/>
            <a:ext cx="1500325" cy="369332"/>
          </a:xfrm>
          <a:prstGeom prst="rect">
            <a:avLst/>
          </a:prstGeom>
        </p:spPr>
        <p:txBody>
          <a:bodyPr wrap="square">
            <a:spAutoFit/>
          </a:bodyPr>
          <a:lstStyle/>
          <a:p>
            <a:r>
              <a:rPr lang="en-US" b="1" dirty="0"/>
              <a:t>Receptor</a:t>
            </a:r>
            <a:endParaRPr lang="en-US" dirty="0"/>
          </a:p>
        </p:txBody>
      </p:sp>
    </p:spTree>
    <p:extLst>
      <p:ext uri="{BB962C8B-B14F-4D97-AF65-F5344CB8AC3E}">
        <p14:creationId xmlns:p14="http://schemas.microsoft.com/office/powerpoint/2010/main" val="218288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marijuana different?</a:t>
            </a:r>
          </a:p>
        </p:txBody>
      </p:sp>
      <p:sp>
        <p:nvSpPr>
          <p:cNvPr id="3" name="Content Placeholder 2"/>
          <p:cNvSpPr>
            <a:spLocks noGrp="1"/>
          </p:cNvSpPr>
          <p:nvPr>
            <p:ph idx="1"/>
          </p:nvPr>
        </p:nvSpPr>
        <p:spPr>
          <a:xfrm>
            <a:off x="457200" y="1216241"/>
            <a:ext cx="7620000" cy="5184559"/>
          </a:xfrm>
        </p:spPr>
        <p:txBody>
          <a:bodyPr>
            <a:normAutofit/>
          </a:bodyPr>
          <a:lstStyle/>
          <a:p>
            <a:pPr marL="411480" lvl="1" indent="0">
              <a:buNone/>
            </a:pPr>
            <a:endParaRPr lang="en-US" sz="3000" dirty="0"/>
          </a:p>
          <a:p>
            <a:pPr marL="411480" lvl="1" indent="0">
              <a:buNone/>
            </a:pPr>
            <a:endParaRPr lang="en-US" sz="3000" dirty="0"/>
          </a:p>
          <a:p>
            <a:pPr marL="411480" lvl="1" indent="0" algn="ctr">
              <a:buNone/>
            </a:pPr>
            <a:r>
              <a:rPr lang="en-US" sz="4000" b="1" dirty="0"/>
              <a:t>What does this mean for actual driving performance versus performance on the SFSTs?</a:t>
            </a:r>
          </a:p>
        </p:txBody>
      </p:sp>
      <p:sp>
        <p:nvSpPr>
          <p:cNvPr id="7" name="TextBox 6"/>
          <p:cNvSpPr txBox="1"/>
          <p:nvPr/>
        </p:nvSpPr>
        <p:spPr>
          <a:xfrm>
            <a:off x="2865365" y="45539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21645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marijuana different?</a:t>
            </a:r>
          </a:p>
        </p:txBody>
      </p:sp>
      <p:sp>
        <p:nvSpPr>
          <p:cNvPr id="3" name="Content Placeholder 2"/>
          <p:cNvSpPr>
            <a:spLocks noGrp="1"/>
          </p:cNvSpPr>
          <p:nvPr>
            <p:ph idx="1"/>
          </p:nvPr>
        </p:nvSpPr>
        <p:spPr>
          <a:xfrm>
            <a:off x="457200" y="1216241"/>
            <a:ext cx="7620000" cy="5184559"/>
          </a:xfrm>
        </p:spPr>
        <p:txBody>
          <a:bodyPr>
            <a:normAutofit/>
          </a:bodyPr>
          <a:lstStyle/>
          <a:p>
            <a:pPr marL="411480" lvl="1" indent="0">
              <a:buNone/>
            </a:pPr>
            <a:r>
              <a:rPr lang="en-US" sz="3000" b="1" dirty="0"/>
              <a:t>The research. </a:t>
            </a:r>
          </a:p>
          <a:p>
            <a:pPr lvl="1"/>
            <a:r>
              <a:rPr lang="en-US" sz="2400" dirty="0"/>
              <a:t>U.S. Dept. Transportation National Highway and Traffic Safety Administration. “Marijuana and Actual Driving Performance”</a:t>
            </a:r>
          </a:p>
          <a:p>
            <a:pPr lvl="2"/>
            <a:r>
              <a:rPr lang="en-US" sz="2400" dirty="0"/>
              <a:t>Unable to correlate cannabinoid levels with driver impairment. (real-time, on –road driver performance</a:t>
            </a:r>
            <a:r>
              <a:rPr lang="en-US" sz="2000" dirty="0"/>
              <a:t>)</a:t>
            </a:r>
          </a:p>
          <a:p>
            <a:pPr marL="777240" lvl="2" indent="0">
              <a:buNone/>
            </a:pPr>
            <a:endParaRPr lang="en-US" sz="2000" dirty="0"/>
          </a:p>
          <a:p>
            <a:pPr lvl="2"/>
            <a:r>
              <a:rPr lang="en-US" sz="2400" i="1" dirty="0"/>
              <a:t>What about alcohol?</a:t>
            </a:r>
          </a:p>
          <a:p>
            <a:pPr lvl="2"/>
            <a:r>
              <a:rPr lang="en-US" sz="2400" i="1" dirty="0"/>
              <a:t>BAC directly correlates to real-time driver performance. </a:t>
            </a:r>
          </a:p>
          <a:p>
            <a:pPr lvl="2"/>
            <a:endParaRPr lang="en-US" sz="2000" dirty="0"/>
          </a:p>
        </p:txBody>
      </p:sp>
      <p:sp>
        <p:nvSpPr>
          <p:cNvPr id="7" name="TextBox 6"/>
          <p:cNvSpPr txBox="1"/>
          <p:nvPr/>
        </p:nvSpPr>
        <p:spPr>
          <a:xfrm>
            <a:off x="2865365" y="45539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11892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Commonwealth v Gerhardt</a:t>
            </a:r>
          </a:p>
        </p:txBody>
      </p:sp>
      <p:sp>
        <p:nvSpPr>
          <p:cNvPr id="3" name="Content Placeholder 2"/>
          <p:cNvSpPr>
            <a:spLocks noGrp="1"/>
          </p:cNvSpPr>
          <p:nvPr>
            <p:ph idx="1"/>
          </p:nvPr>
        </p:nvSpPr>
        <p:spPr/>
        <p:txBody>
          <a:bodyPr/>
          <a:lstStyle/>
          <a:p>
            <a:r>
              <a:rPr lang="en-US" dirty="0"/>
              <a:t>Acknowledges there is Scientific correlation between SFTS and alcohol consumption/intoxication.</a:t>
            </a:r>
          </a:p>
          <a:p>
            <a:r>
              <a:rPr lang="en-US" dirty="0"/>
              <a:t>Acknowledges there is NO scientific correlation between SFTS and Marijuana consumption/intoxication.</a:t>
            </a:r>
          </a:p>
          <a:p>
            <a:r>
              <a:rPr lang="en-US" dirty="0"/>
              <a:t>But say that it does not mean that the SFTS are not probative beyond alcohol OUI prosecutions.</a:t>
            </a:r>
          </a:p>
          <a:p>
            <a:r>
              <a:rPr lang="en-US" dirty="0"/>
              <a:t>“Roadside Assessments” are relevant observations by officers.</a:t>
            </a:r>
          </a:p>
          <a:p>
            <a:r>
              <a:rPr lang="en-US" dirty="0"/>
              <a:t>Can’t say “Pass/Fail” or whether “performance indicated impairment.”</a:t>
            </a:r>
          </a:p>
        </p:txBody>
      </p:sp>
    </p:spTree>
    <p:extLst>
      <p:ext uri="{BB962C8B-B14F-4D97-AF65-F5344CB8AC3E}">
        <p14:creationId xmlns:p14="http://schemas.microsoft.com/office/powerpoint/2010/main" val="316587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2075</TotalTime>
  <Words>1589</Words>
  <Application>Microsoft Office PowerPoint</Application>
  <PresentationFormat>On-screen Show (4:3)</PresentationFormat>
  <Paragraphs>215</Paragraphs>
  <Slides>38</Slides>
  <Notes>7</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Times New Roman</vt:lpstr>
      <vt:lpstr>Office Theme</vt:lpstr>
      <vt:lpstr>Declaring War on OUI Drug Prosecutions: The Battle Over Whether Being High is a Lay or Expert Opinion</vt:lpstr>
      <vt:lpstr>Why is marijuana different?</vt:lpstr>
      <vt:lpstr>Why is marijuana different?</vt:lpstr>
      <vt:lpstr>Why is marijuana different?</vt:lpstr>
      <vt:lpstr>Why is marijuana different?</vt:lpstr>
      <vt:lpstr>Why is marijuana different?</vt:lpstr>
      <vt:lpstr>Why is marijuana different?</vt:lpstr>
      <vt:lpstr>Why is marijuana different?</vt:lpstr>
      <vt:lpstr>Commonwealth v Gerhardt</vt:lpstr>
      <vt:lpstr>Commonwealth v Gerhardt</vt:lpstr>
      <vt:lpstr>Commonwealth v Gerhardt</vt:lpstr>
      <vt:lpstr>Where Will DRE Fall?</vt:lpstr>
      <vt:lpstr>Massachusetts Drug Recognition Expert Association</vt:lpstr>
      <vt:lpstr>PowerPoint Presentation</vt:lpstr>
      <vt:lpstr>PowerPoint Presentation</vt:lpstr>
      <vt:lpstr>PowerPoint Presentation</vt:lpstr>
      <vt:lpstr>Cannabis</vt:lpstr>
      <vt:lpstr>Hallucinogen </vt:lpstr>
      <vt:lpstr>Inhalant </vt:lpstr>
      <vt:lpstr>Poly Drug</vt:lpstr>
      <vt:lpstr>Challenging the Witnesses Qualifications</vt:lpstr>
      <vt:lpstr>https://www.mass.gov/how-to/drug-recognition-expert</vt:lpstr>
      <vt:lpstr>https://www.mass.gov/how-to/drug-recognition-expert</vt:lpstr>
      <vt:lpstr>https://www.mass.gov/how-to/drug-recognition-expert</vt:lpstr>
      <vt:lpstr>PowerPoint Presentation</vt:lpstr>
      <vt:lpstr>PowerPoint Presentation</vt:lpstr>
      <vt:lpstr>PowerPoint Presentation</vt:lpstr>
      <vt:lpstr>The 12 Step Process</vt:lpstr>
      <vt:lpstr>The 12-Step DRE Protocol</vt:lpstr>
      <vt:lpstr>PowerPoint Presentation</vt:lpstr>
      <vt:lpstr>PowerPoint Presentation</vt:lpstr>
      <vt:lpstr>PowerPoint Presentation</vt:lpstr>
      <vt:lpstr>PowerPoint Presentation</vt:lpstr>
      <vt:lpstr>Judge Hinkle 2012 Decision Comm v. Lapaix</vt:lpstr>
      <vt:lpstr>What to Do</vt:lpstr>
      <vt:lpstr>What to Do</vt:lpstr>
      <vt:lpstr>What to Do</vt:lpstr>
      <vt:lpstr>What to Do</vt:lpstr>
    </vt:vector>
  </TitlesOfParts>
  <Company>Boston University School of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War on OUI Marijuana Prosecutions: The Battle Over Whether Being High is a Lay or Expert Opinion</dc:title>
  <dc:creator>MAURA TANSLEY</dc:creator>
  <cp:lastModifiedBy>Jim DiNatale</cp:lastModifiedBy>
  <cp:revision>57</cp:revision>
  <cp:lastPrinted>2018-02-28T16:21:11Z</cp:lastPrinted>
  <dcterms:created xsi:type="dcterms:W3CDTF">2015-02-03T21:50:55Z</dcterms:created>
  <dcterms:modified xsi:type="dcterms:W3CDTF">2018-03-16T01:54:31Z</dcterms:modified>
</cp:coreProperties>
</file>