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59"/>
    <p:restoredTop sz="94643"/>
  </p:normalViewPr>
  <p:slideViewPr>
    <p:cSldViewPr snapToGrid="0" snapToObjects="1">
      <p:cViewPr varScale="1">
        <p:scale>
          <a:sx n="90" d="100"/>
          <a:sy n="90" d="100"/>
        </p:scale>
        <p:origin x="1768" y="200"/>
      </p:cViewPr>
      <p:guideLst>
        <p:guide orient="horz" pos="2160"/>
        <p:guide pos="2880"/>
      </p:guideLst>
    </p:cSldViewPr>
  </p:slideViewPr>
  <p:outlineViewPr>
    <p:cViewPr>
      <p:scale>
        <a:sx n="33" d="100"/>
        <a:sy n="33" d="100"/>
      </p:scale>
      <p:origin x="0" y="-1952"/>
    </p:cViewPr>
  </p:outlineViewPr>
  <p:notesTextViewPr>
    <p:cViewPr>
      <p:scale>
        <a:sx n="100" d="100"/>
        <a:sy n="100" d="100"/>
      </p:scale>
      <p:origin x="0" y="0"/>
    </p:cViewPr>
  </p:notesTextViewPr>
  <p:notesViewPr>
    <p:cSldViewPr snapToGrid="0" snapToObjects="1">
      <p:cViewPr varScale="1">
        <p:scale>
          <a:sx n="111" d="100"/>
          <a:sy n="111" d="100"/>
        </p:scale>
        <p:origin x="1456"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55971C2-3513-1548-9053-C10810EEFFDF}" type="datetimeFigureOut">
              <a:rPr lang="en-US" smtClean="0"/>
              <a:t>3/15/18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5CB939-2A2F-2540-A04E-89748FC116CA}" type="slidenum">
              <a:rPr lang="en-US" smtClean="0"/>
              <a:t>‹#›</a:t>
            </a:fld>
            <a:endParaRPr lang="en-US"/>
          </a:p>
        </p:txBody>
      </p:sp>
    </p:spTree>
    <p:extLst>
      <p:ext uri="{BB962C8B-B14F-4D97-AF65-F5344CB8AC3E}">
        <p14:creationId xmlns:p14="http://schemas.microsoft.com/office/powerpoint/2010/main" val="608327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479858-4635-9548-B64C-494A30A47DC4}" type="datetimeFigureOut">
              <a:rPr lang="en-US" smtClean="0"/>
              <a:t>3/15/18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AF8D33-8390-1B48-80A2-28A3CA3CD67F}" type="slidenum">
              <a:rPr lang="en-US" smtClean="0"/>
              <a:t>‹#›</a:t>
            </a:fld>
            <a:endParaRPr lang="en-US"/>
          </a:p>
        </p:txBody>
      </p:sp>
    </p:spTree>
    <p:extLst>
      <p:ext uri="{BB962C8B-B14F-4D97-AF65-F5344CB8AC3E}">
        <p14:creationId xmlns:p14="http://schemas.microsoft.com/office/powerpoint/2010/main" val="1580046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US"/>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92AFEC3A-969A-E442-A544-B2EFD262F777}" type="datetime1">
              <a:rPr lang="en-US" smtClean="0"/>
              <a:t>3/15/18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1B71CA-B840-FE48-AF25-FDFBD0FCAA9C}" type="datetime1">
              <a:rPr lang="en-US" smtClean="0"/>
              <a:t>3/15/18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2F5E10-5301-4EE6-90D2-A6C4A3F62B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CC916812-303A-C740-AF81-2CD54B8F96CE}" type="datetime1">
              <a:rPr lang="en-US" smtClean="0"/>
              <a:t>3/15/18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08E7A72D-A640-4F45-96C2-77204B219D3D}" type="datetime1">
              <a:rPr lang="en-US" smtClean="0"/>
              <a:t>3/15/18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BC575646-9D0E-C441-9DCB-D4B42FBF3376}" type="datetime1">
              <a:rPr lang="en-US" smtClean="0"/>
              <a:t>3/15/18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a:t>Drag picture to placeholder or click icon to add</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a:t>Drag picture to placeholder or click icon to add</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480F9608-D440-F84D-A724-7AF5C6EEF3F7}" type="datetime1">
              <a:rPr lang="en-US" smtClean="0"/>
              <a:t>3/15/18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77EFD35-CE94-7841-874B-B90BA9B24804}" type="datetime1">
              <a:rPr lang="en-US" smtClean="0"/>
              <a:t>3/15/18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928BF9-AE23-9041-91AC-31224669C98B}" type="datetime1">
              <a:rPr lang="en-US" smtClean="0"/>
              <a:t>3/15/18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907A6B31-622A-0F4A-A768-6D4C43520DE6}" type="datetime1">
              <a:rPr lang="en-US" smtClean="0"/>
              <a:t>3/15/18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30319B6A-B6E6-384D-9EF1-E224AFBD0810}" type="datetime1">
              <a:rPr lang="en-US" smtClean="0"/>
              <a:t>3/15/18</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F2F5E10-5301-4EE6-90D2-A6C4A3F62BED}"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77E6EE7A-5EF1-244B-AAE7-C3B2DEC73D5D}" type="datetime1">
              <a:rPr lang="en-US" smtClean="0"/>
              <a:t>3/15/18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B8DEC09F-8FB7-664E-ABBD-1B3D38253CB2}" type="datetime1">
              <a:rPr lang="en-US" smtClean="0"/>
              <a:t>3/15/18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9498089B-01A5-9241-AFBB-0055E05D3B00}" type="datetime1">
              <a:rPr lang="en-US" smtClean="0"/>
              <a:t>3/15/18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615BBCD-5B81-B64E-9972-92BF6A0EA8BA}" type="datetime1">
              <a:rPr lang="en-US" smtClean="0"/>
              <a:t>3/15/18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310C5969-ED8F-1F41-A570-2C9EF1F56F7F}" type="datetime1">
              <a:rPr lang="en-US" smtClean="0"/>
              <a:t>3/15/18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934CA959-F742-B946-B379-85AA97F57325}" type="datetime1">
              <a:rPr lang="en-US" smtClean="0"/>
              <a:t>3/15/18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DEDE8241-9490-8C48-A276-A9C3F966C2C5}" type="datetime1">
              <a:rPr lang="en-US" smtClean="0"/>
              <a:t>3/15/18</a:t>
            </a:fld>
            <a:endParaRPr 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9F2F5E10-5301-4EE6-90D2-A6C4A3F62BE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a:solidFill>
                  <a:srgbClr val="FFFF00"/>
                </a:solidFill>
              </a:rPr>
              <a:t>COMING ATTRACTIONS:</a:t>
            </a:r>
            <a:br>
              <a:rPr lang="en-US" sz="4800" dirty="0"/>
            </a:br>
            <a:r>
              <a:rPr lang="en-US" sz="3200" dirty="0"/>
              <a:t>A preview of what’s to come from the SJC </a:t>
            </a:r>
          </a:p>
        </p:txBody>
      </p:sp>
      <p:sp>
        <p:nvSpPr>
          <p:cNvPr id="3" name="Subtitle 2"/>
          <p:cNvSpPr>
            <a:spLocks noGrp="1"/>
          </p:cNvSpPr>
          <p:nvPr>
            <p:ph type="subTitle" idx="1"/>
          </p:nvPr>
        </p:nvSpPr>
        <p:spPr>
          <a:xfrm>
            <a:off x="457199" y="3307975"/>
            <a:ext cx="8228013" cy="1921249"/>
          </a:xfrm>
        </p:spPr>
        <p:txBody>
          <a:bodyPr>
            <a:normAutofit fontScale="92500" lnSpcReduction="10000"/>
          </a:bodyPr>
          <a:lstStyle/>
          <a:p>
            <a:endParaRPr lang="en-US" dirty="0"/>
          </a:p>
          <a:p>
            <a:endParaRPr lang="en-US" dirty="0"/>
          </a:p>
          <a:p>
            <a:r>
              <a:rPr lang="en-US" dirty="0"/>
              <a:t>March 16, 2018</a:t>
            </a:r>
          </a:p>
          <a:p>
            <a:r>
              <a:rPr lang="en-US" dirty="0"/>
              <a:t>Darren </a:t>
            </a:r>
            <a:r>
              <a:rPr lang="en-US" dirty="0" err="1"/>
              <a:t>Griffis</a:t>
            </a:r>
            <a:endParaRPr lang="en-US" dirty="0"/>
          </a:p>
          <a:p>
            <a:r>
              <a:rPr lang="en-US" dirty="0"/>
              <a:t>Glickman, </a:t>
            </a:r>
            <a:r>
              <a:rPr lang="en-US" dirty="0" err="1"/>
              <a:t>Sugarman</a:t>
            </a:r>
            <a:r>
              <a:rPr lang="en-US" dirty="0"/>
              <a:t>, Kneeland &amp; </a:t>
            </a:r>
            <a:r>
              <a:rPr lang="en-US" dirty="0" err="1"/>
              <a:t>Gribouski</a:t>
            </a:r>
            <a:endParaRPr lang="en-US" dirty="0"/>
          </a:p>
          <a:p>
            <a:r>
              <a:rPr lang="en-US" dirty="0"/>
              <a:t>(508) 756-6206</a:t>
            </a:r>
          </a:p>
          <a:p>
            <a:r>
              <a:rPr lang="en-US" dirty="0" err="1"/>
              <a:t>griffis@gskandg.com</a:t>
            </a:r>
            <a:endParaRPr lang="en-US" dirty="0"/>
          </a:p>
        </p:txBody>
      </p:sp>
      <p:pic>
        <p:nvPicPr>
          <p:cNvPr id="6" name="Picture 5"/>
          <p:cNvPicPr>
            <a:picLocks noChangeAspect="1"/>
          </p:cNvPicPr>
          <p:nvPr/>
        </p:nvPicPr>
        <p:blipFill>
          <a:blip r:embed="rId2"/>
          <a:stretch>
            <a:fillRect/>
          </a:stretch>
        </p:blipFill>
        <p:spPr>
          <a:xfrm>
            <a:off x="7109123" y="5802605"/>
            <a:ext cx="1769597" cy="791627"/>
          </a:xfrm>
          <a:prstGeom prst="rect">
            <a:avLst/>
          </a:prstGeom>
        </p:spPr>
      </p:pic>
    </p:spTree>
    <p:extLst>
      <p:ext uri="{BB962C8B-B14F-4D97-AF65-F5344CB8AC3E}">
        <p14:creationId xmlns:p14="http://schemas.microsoft.com/office/powerpoint/2010/main" val="1528820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1"/>
            <a:ext cx="8229600" cy="1464408"/>
          </a:xfrm>
        </p:spPr>
        <p:txBody>
          <a:bodyPr/>
          <a:lstStyle/>
          <a:p>
            <a:r>
              <a:rPr lang="en-US" sz="3600" dirty="0">
                <a:solidFill>
                  <a:srgbClr val="FFFF00"/>
                </a:solidFill>
              </a:rPr>
              <a:t>Commonwealth v. Cassidy</a:t>
            </a:r>
            <a:r>
              <a:rPr lang="en-US" sz="3600" dirty="0"/>
              <a:t>, </a:t>
            </a:r>
            <a:r>
              <a:rPr lang="en-US" sz="1800" dirty="0"/>
              <a:t>Docket No. SJC-12350</a:t>
            </a:r>
            <a:br>
              <a:rPr lang="en-US" sz="3600" dirty="0"/>
            </a:br>
            <a:r>
              <a:rPr lang="en-US" sz="3600" dirty="0">
                <a:solidFill>
                  <a:srgbClr val="FFFF00"/>
                </a:solidFill>
              </a:rPr>
              <a:t>Commonwealth v. Brown</a:t>
            </a:r>
            <a:r>
              <a:rPr lang="en-US" sz="3600" dirty="0"/>
              <a:t>, </a:t>
            </a:r>
            <a:r>
              <a:rPr lang="en-US" sz="1800" dirty="0"/>
              <a:t>Docket No. SJC-12348</a:t>
            </a:r>
            <a:br>
              <a:rPr lang="en-US" sz="1800" dirty="0"/>
            </a:br>
            <a:r>
              <a:rPr lang="en-US" sz="1800" dirty="0"/>
              <a:t>Argued January 5, 2018</a:t>
            </a:r>
            <a:endParaRPr lang="en-US" sz="3600" dirty="0"/>
          </a:p>
        </p:txBody>
      </p:sp>
      <p:sp>
        <p:nvSpPr>
          <p:cNvPr id="3" name="Content Placeholder 2"/>
          <p:cNvSpPr>
            <a:spLocks noGrp="1"/>
          </p:cNvSpPr>
          <p:nvPr>
            <p:ph idx="1"/>
          </p:nvPr>
        </p:nvSpPr>
        <p:spPr/>
        <p:txBody>
          <a:bodyPr>
            <a:normAutofit fontScale="92500" lnSpcReduction="20000"/>
          </a:bodyPr>
          <a:lstStyle/>
          <a:p>
            <a:pPr>
              <a:buClr>
                <a:schemeClr val="tx1"/>
              </a:buClr>
              <a:buFont typeface="Wingdings" charset="2"/>
              <a:buChar char="§"/>
            </a:pPr>
            <a:r>
              <a:rPr lang="en-US" u="sng" dirty="0">
                <a:ea typeface="Cambria" charset="0"/>
                <a:cs typeface="Cambria" charset="0"/>
              </a:rPr>
              <a:t>Path to the SJC</a:t>
            </a:r>
            <a:r>
              <a:rPr lang="en-US" dirty="0">
                <a:ea typeface="Cambria" charset="0"/>
                <a:cs typeface="Cambria" charset="0"/>
              </a:rPr>
              <a:t>: FAR of decisions of the MAC </a:t>
            </a:r>
          </a:p>
          <a:p>
            <a:pPr>
              <a:buClr>
                <a:schemeClr val="tx1"/>
              </a:buClr>
              <a:buFont typeface="Wingdings" charset="2"/>
              <a:buChar char="§"/>
            </a:pPr>
            <a:r>
              <a:rPr lang="en-US" u="sng" dirty="0">
                <a:ea typeface="Cambria" charset="0"/>
                <a:cs typeface="Cambria" charset="0"/>
              </a:rPr>
              <a:t>Issues Presented</a:t>
            </a:r>
            <a:r>
              <a:rPr lang="en-US" dirty="0">
                <a:ea typeface="Cambria" charset="0"/>
                <a:cs typeface="Cambria" charset="0"/>
              </a:rPr>
              <a:t>: W</a:t>
            </a:r>
            <a:r>
              <a:rPr lang="en-US" dirty="0"/>
              <a:t>hether, in addition to proving that the defendant knowingly possessed a weapon or feeding device, the Commonwealth must prove that the defendant </a:t>
            </a:r>
            <a:r>
              <a:rPr lang="en-US" b="1" u="sng" dirty="0"/>
              <a:t>knew</a:t>
            </a:r>
            <a:r>
              <a:rPr lang="en-US" dirty="0"/>
              <a:t> of the “large capacity” characteristics of a weapon or feeding device in order to convict a defendant under G.L. 269, § 10(m) </a:t>
            </a:r>
          </a:p>
          <a:p>
            <a:pPr>
              <a:buClr>
                <a:schemeClr val="tx1"/>
              </a:buClr>
              <a:buFont typeface="Wingdings" charset="2"/>
              <a:buChar char="§"/>
            </a:pPr>
            <a:r>
              <a:rPr lang="en-US" dirty="0"/>
              <a:t>And whether, in addition to proving that the defendant knowingly possessed a weapon, the Commonwealth must prove that the Defendant </a:t>
            </a:r>
            <a:r>
              <a:rPr lang="en-US" b="1" u="sng" dirty="0"/>
              <a:t>knew</a:t>
            </a:r>
            <a:r>
              <a:rPr lang="en-US" dirty="0"/>
              <a:t> that a weapon was loaded in order to convict a defendant under G.L. 269, § 10(n) </a:t>
            </a:r>
            <a:endParaRPr lang="en-US" dirty="0">
              <a:ea typeface="Cambria" charset="0"/>
              <a:cs typeface="Cambria" charset="0"/>
            </a:endParaRPr>
          </a:p>
        </p:txBody>
      </p:sp>
      <p:pic>
        <p:nvPicPr>
          <p:cNvPr id="4" name="Picture 3"/>
          <p:cNvPicPr>
            <a:picLocks noChangeAspect="1"/>
          </p:cNvPicPr>
          <p:nvPr/>
        </p:nvPicPr>
        <p:blipFill>
          <a:blip r:embed="rId2"/>
          <a:stretch>
            <a:fillRect/>
          </a:stretch>
        </p:blipFill>
        <p:spPr>
          <a:xfrm>
            <a:off x="7109123" y="5802605"/>
            <a:ext cx="1769597" cy="791627"/>
          </a:xfrm>
          <a:prstGeom prst="rect">
            <a:avLst/>
          </a:prstGeom>
        </p:spPr>
      </p:pic>
      <p:sp>
        <p:nvSpPr>
          <p:cNvPr id="5" name="Slide Number Placeholder 4"/>
          <p:cNvSpPr>
            <a:spLocks noGrp="1"/>
          </p:cNvSpPr>
          <p:nvPr>
            <p:ph type="sldNum" sz="quarter" idx="12"/>
          </p:nvPr>
        </p:nvSpPr>
        <p:spPr/>
        <p:txBody>
          <a:bodyPr/>
          <a:lstStyle/>
          <a:p>
            <a:fld id="{9F2F5E10-5301-4EE6-90D2-A6C4A3F62BED}" type="slidenum">
              <a:rPr lang="en-US" smtClean="0"/>
              <a:t>2</a:t>
            </a:fld>
            <a:endParaRPr lang="en-US"/>
          </a:p>
        </p:txBody>
      </p:sp>
    </p:spTree>
    <p:extLst>
      <p:ext uri="{BB962C8B-B14F-4D97-AF65-F5344CB8AC3E}">
        <p14:creationId xmlns:p14="http://schemas.microsoft.com/office/powerpoint/2010/main" val="2143439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1"/>
            <a:ext cx="8229600" cy="1464408"/>
          </a:xfrm>
        </p:spPr>
        <p:txBody>
          <a:bodyPr/>
          <a:lstStyle/>
          <a:p>
            <a:r>
              <a:rPr lang="en-US" sz="3600" dirty="0">
                <a:solidFill>
                  <a:srgbClr val="FFFF00"/>
                </a:solidFill>
              </a:rPr>
              <a:t>Commonwealth v. </a:t>
            </a:r>
            <a:r>
              <a:rPr lang="en-US" sz="3600" dirty="0" err="1">
                <a:solidFill>
                  <a:srgbClr val="FFFF00"/>
                </a:solidFill>
              </a:rPr>
              <a:t>Lutskov</a:t>
            </a:r>
            <a:r>
              <a:rPr lang="en-US" sz="3600" dirty="0"/>
              <a:t>, </a:t>
            </a:r>
            <a:r>
              <a:rPr lang="en-US" sz="1800" dirty="0"/>
              <a:t>Docket No. SJC-12411 Argued March 5, 2018</a:t>
            </a:r>
          </a:p>
        </p:txBody>
      </p:sp>
      <p:sp>
        <p:nvSpPr>
          <p:cNvPr id="3" name="Content Placeholder 2"/>
          <p:cNvSpPr>
            <a:spLocks noGrp="1"/>
          </p:cNvSpPr>
          <p:nvPr>
            <p:ph idx="1"/>
          </p:nvPr>
        </p:nvSpPr>
        <p:spPr/>
        <p:txBody>
          <a:bodyPr>
            <a:normAutofit fontScale="85000" lnSpcReduction="10000"/>
          </a:bodyPr>
          <a:lstStyle/>
          <a:p>
            <a:pPr>
              <a:buClr>
                <a:schemeClr val="tx1"/>
              </a:buClr>
              <a:buFont typeface="Wingdings" charset="2"/>
              <a:buChar char="§"/>
            </a:pPr>
            <a:r>
              <a:rPr lang="en-US" u="sng" dirty="0">
                <a:ea typeface="Cambria" charset="0"/>
                <a:cs typeface="Cambria" charset="0"/>
              </a:rPr>
              <a:t>Path to the SJC</a:t>
            </a:r>
            <a:r>
              <a:rPr lang="en-US" dirty="0">
                <a:ea typeface="Cambria" charset="0"/>
                <a:cs typeface="Cambria" charset="0"/>
              </a:rPr>
              <a:t>: </a:t>
            </a:r>
            <a:r>
              <a:rPr lang="en-US" dirty="0"/>
              <a:t>Direct Appellate Review of a decision of the Hampden Juvenile Court </a:t>
            </a:r>
          </a:p>
          <a:p>
            <a:pPr>
              <a:buClr>
                <a:schemeClr val="tx1"/>
              </a:buClr>
              <a:buFont typeface="Wingdings" charset="2"/>
              <a:buChar char="§"/>
            </a:pPr>
            <a:r>
              <a:rPr lang="en-US" u="sng" dirty="0">
                <a:ea typeface="Cambria" charset="0"/>
                <a:cs typeface="Cambria" charset="0"/>
              </a:rPr>
              <a:t>Issues Presented</a:t>
            </a:r>
            <a:r>
              <a:rPr lang="en-US" dirty="0">
                <a:ea typeface="Cambria" charset="0"/>
                <a:cs typeface="Cambria" charset="0"/>
              </a:rPr>
              <a:t>: </a:t>
            </a:r>
            <a:r>
              <a:rPr lang="en-US" dirty="0"/>
              <a:t>Where the defendant was convicted, as a youthful offender, of armed home invasion and other offenses, whether the imposition of a minimum mandatory sentence of twenty years in the state prison violates article 26 of the Declaration of Rights</a:t>
            </a:r>
          </a:p>
          <a:p>
            <a:pPr>
              <a:buClr>
                <a:schemeClr val="tx1"/>
              </a:buClr>
              <a:buFont typeface="Wingdings" charset="2"/>
              <a:buChar char="§"/>
            </a:pPr>
            <a:r>
              <a:rPr lang="en-US" dirty="0"/>
              <a:t>Does a juvenile’s lesser culpability require individualized sentencing with consideration of the </a:t>
            </a:r>
            <a:r>
              <a:rPr lang="en-US" i="1" dirty="0"/>
              <a:t>Miller-Diatchenko</a:t>
            </a:r>
            <a:r>
              <a:rPr lang="en-US" dirty="0"/>
              <a:t> factors any time a youthful offender receives an an adult sentence that equals or exceeds the legislatively mandated minimum? </a:t>
            </a:r>
            <a:endParaRPr lang="en-US" dirty="0">
              <a:ea typeface="Cambria" charset="0"/>
              <a:cs typeface="Cambria" charset="0"/>
            </a:endParaRPr>
          </a:p>
        </p:txBody>
      </p:sp>
      <p:pic>
        <p:nvPicPr>
          <p:cNvPr id="4" name="Picture 3"/>
          <p:cNvPicPr>
            <a:picLocks noChangeAspect="1"/>
          </p:cNvPicPr>
          <p:nvPr/>
        </p:nvPicPr>
        <p:blipFill>
          <a:blip r:embed="rId2"/>
          <a:stretch>
            <a:fillRect/>
          </a:stretch>
        </p:blipFill>
        <p:spPr>
          <a:xfrm>
            <a:off x="7109123" y="5802605"/>
            <a:ext cx="1769597" cy="791627"/>
          </a:xfrm>
          <a:prstGeom prst="rect">
            <a:avLst/>
          </a:prstGeom>
        </p:spPr>
      </p:pic>
      <p:sp>
        <p:nvSpPr>
          <p:cNvPr id="5" name="Slide Number Placeholder 4"/>
          <p:cNvSpPr>
            <a:spLocks noGrp="1"/>
          </p:cNvSpPr>
          <p:nvPr>
            <p:ph type="sldNum" sz="quarter" idx="12"/>
          </p:nvPr>
        </p:nvSpPr>
        <p:spPr/>
        <p:txBody>
          <a:bodyPr/>
          <a:lstStyle/>
          <a:p>
            <a:fld id="{9F2F5E10-5301-4EE6-90D2-A6C4A3F62BED}" type="slidenum">
              <a:rPr lang="en-US" smtClean="0"/>
              <a:t>3</a:t>
            </a:fld>
            <a:endParaRPr lang="en-US"/>
          </a:p>
        </p:txBody>
      </p:sp>
    </p:spTree>
    <p:extLst>
      <p:ext uri="{BB962C8B-B14F-4D97-AF65-F5344CB8AC3E}">
        <p14:creationId xmlns:p14="http://schemas.microsoft.com/office/powerpoint/2010/main" val="1717822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1"/>
            <a:ext cx="8229600" cy="1464408"/>
          </a:xfrm>
        </p:spPr>
        <p:txBody>
          <a:bodyPr/>
          <a:lstStyle/>
          <a:p>
            <a:r>
              <a:rPr lang="en-US" sz="3600" dirty="0">
                <a:solidFill>
                  <a:srgbClr val="FFFF00"/>
                </a:solidFill>
              </a:rPr>
              <a:t>Commonwealth v. Alvarez</a:t>
            </a:r>
            <a:r>
              <a:rPr lang="en-US" sz="3600" dirty="0"/>
              <a:t>, </a:t>
            </a:r>
            <a:r>
              <a:rPr lang="en-US" sz="1800" dirty="0"/>
              <a:t>Docket No. SJC-12414 Argued March 6, 2018</a:t>
            </a:r>
          </a:p>
        </p:txBody>
      </p:sp>
      <p:sp>
        <p:nvSpPr>
          <p:cNvPr id="3" name="Content Placeholder 2"/>
          <p:cNvSpPr>
            <a:spLocks noGrp="1"/>
          </p:cNvSpPr>
          <p:nvPr>
            <p:ph idx="1"/>
          </p:nvPr>
        </p:nvSpPr>
        <p:spPr/>
        <p:txBody>
          <a:bodyPr>
            <a:normAutofit fontScale="85000" lnSpcReduction="20000"/>
          </a:bodyPr>
          <a:lstStyle/>
          <a:p>
            <a:pPr>
              <a:buClr>
                <a:schemeClr val="tx1"/>
              </a:buClr>
              <a:buFont typeface="Wingdings" charset="2"/>
              <a:buChar char="§"/>
            </a:pPr>
            <a:r>
              <a:rPr lang="en-US" u="sng" dirty="0">
                <a:ea typeface="Cambria" charset="0"/>
                <a:cs typeface="Cambria" charset="0"/>
              </a:rPr>
              <a:t>Path to the SJC</a:t>
            </a:r>
            <a:r>
              <a:rPr lang="en-US" dirty="0">
                <a:ea typeface="Cambria" charset="0"/>
                <a:cs typeface="Cambria" charset="0"/>
              </a:rPr>
              <a:t>: </a:t>
            </a:r>
            <a:r>
              <a:rPr lang="en-US" dirty="0"/>
              <a:t>DAR of a Worcester Superior Court decision </a:t>
            </a:r>
          </a:p>
          <a:p>
            <a:pPr>
              <a:buClr>
                <a:schemeClr val="tx1"/>
              </a:buClr>
              <a:buFont typeface="Wingdings" charset="2"/>
              <a:buChar char="§"/>
            </a:pPr>
            <a:r>
              <a:rPr lang="en-US" u="sng" dirty="0">
                <a:ea typeface="Cambria" charset="0"/>
                <a:cs typeface="Cambria" charset="0"/>
              </a:rPr>
              <a:t>Issues Presented</a:t>
            </a:r>
            <a:r>
              <a:rPr lang="en-US" dirty="0">
                <a:ea typeface="Cambria" charset="0"/>
                <a:cs typeface="Cambria" charset="0"/>
              </a:rPr>
              <a:t>: whether </a:t>
            </a:r>
            <a:r>
              <a:rPr lang="en-US" dirty="0"/>
              <a:t>an officer who read text messages that appeared on the defendant’s cell phone screen cell phone screen without opening the phone or pressing buttons violated the Defendant's art. 14 and Fourth Amendment rights against unreasonable searches</a:t>
            </a:r>
          </a:p>
          <a:p>
            <a:pPr>
              <a:buClr>
                <a:schemeClr val="tx1"/>
              </a:buClr>
              <a:buFont typeface="Wingdings" charset="2"/>
              <a:buChar char="§"/>
            </a:pPr>
            <a:r>
              <a:rPr lang="en-US" dirty="0"/>
              <a:t>Whether the arresting officer's testimony reciting one of the text messages that he read from the defendant's cell phone screen should have been excluded at trial because: (a) the text message was not properly authenticated, (b) the testimony constituted inadmissible hearsay, and (c) its admission violated the best evidence rule</a:t>
            </a:r>
            <a:endParaRPr lang="en-US" dirty="0">
              <a:ea typeface="Cambria" charset="0"/>
              <a:cs typeface="Cambria" charset="0"/>
            </a:endParaRPr>
          </a:p>
        </p:txBody>
      </p:sp>
      <p:pic>
        <p:nvPicPr>
          <p:cNvPr id="4" name="Picture 3"/>
          <p:cNvPicPr>
            <a:picLocks noChangeAspect="1"/>
          </p:cNvPicPr>
          <p:nvPr/>
        </p:nvPicPr>
        <p:blipFill>
          <a:blip r:embed="rId2"/>
          <a:stretch>
            <a:fillRect/>
          </a:stretch>
        </p:blipFill>
        <p:spPr>
          <a:xfrm>
            <a:off x="7128373" y="5929848"/>
            <a:ext cx="1769597" cy="791627"/>
          </a:xfrm>
          <a:prstGeom prst="rect">
            <a:avLst/>
          </a:prstGeom>
        </p:spPr>
      </p:pic>
      <p:sp>
        <p:nvSpPr>
          <p:cNvPr id="5" name="Slide Number Placeholder 4"/>
          <p:cNvSpPr>
            <a:spLocks noGrp="1"/>
          </p:cNvSpPr>
          <p:nvPr>
            <p:ph type="sldNum" sz="quarter" idx="12"/>
          </p:nvPr>
        </p:nvSpPr>
        <p:spPr/>
        <p:txBody>
          <a:bodyPr/>
          <a:lstStyle/>
          <a:p>
            <a:fld id="{9F2F5E10-5301-4EE6-90D2-A6C4A3F62BED}" type="slidenum">
              <a:rPr lang="en-US" smtClean="0"/>
              <a:t>4</a:t>
            </a:fld>
            <a:endParaRPr lang="en-US"/>
          </a:p>
        </p:txBody>
      </p:sp>
    </p:spTree>
    <p:extLst>
      <p:ext uri="{BB962C8B-B14F-4D97-AF65-F5344CB8AC3E}">
        <p14:creationId xmlns:p14="http://schemas.microsoft.com/office/powerpoint/2010/main" val="1797990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1"/>
            <a:ext cx="8229600" cy="1464408"/>
          </a:xfrm>
        </p:spPr>
        <p:txBody>
          <a:bodyPr/>
          <a:lstStyle/>
          <a:p>
            <a:r>
              <a:rPr lang="en-US" sz="3600" dirty="0">
                <a:solidFill>
                  <a:srgbClr val="FFFF00"/>
                </a:solidFill>
              </a:rPr>
              <a:t>Commonwealth v. </a:t>
            </a:r>
            <a:r>
              <a:rPr lang="en-US" sz="3600" dirty="0" err="1">
                <a:solidFill>
                  <a:srgbClr val="FFFF00"/>
                </a:solidFill>
              </a:rPr>
              <a:t>DiRico</a:t>
            </a:r>
            <a:r>
              <a:rPr lang="en-US" sz="3600" dirty="0"/>
              <a:t>, </a:t>
            </a:r>
            <a:r>
              <a:rPr lang="en-US" sz="1800" dirty="0"/>
              <a:t>Docket No. SJC-12400 Scheduled for April Argument</a:t>
            </a:r>
          </a:p>
        </p:txBody>
      </p:sp>
      <p:sp>
        <p:nvSpPr>
          <p:cNvPr id="3" name="Content Placeholder 2"/>
          <p:cNvSpPr>
            <a:spLocks noGrp="1"/>
          </p:cNvSpPr>
          <p:nvPr>
            <p:ph idx="1"/>
          </p:nvPr>
        </p:nvSpPr>
        <p:spPr/>
        <p:txBody>
          <a:bodyPr>
            <a:normAutofit fontScale="92500" lnSpcReduction="20000"/>
          </a:bodyPr>
          <a:lstStyle/>
          <a:p>
            <a:pPr>
              <a:buClr>
                <a:schemeClr val="tx1"/>
              </a:buClr>
              <a:buFont typeface="Wingdings" charset="2"/>
              <a:buChar char="§"/>
            </a:pPr>
            <a:r>
              <a:rPr lang="en-US" u="sng" dirty="0">
                <a:ea typeface="Cambria" charset="0"/>
                <a:cs typeface="Cambria" charset="0"/>
              </a:rPr>
              <a:t>Path to the SJC</a:t>
            </a:r>
            <a:r>
              <a:rPr lang="en-US" dirty="0">
                <a:ea typeface="Cambria" charset="0"/>
                <a:cs typeface="Cambria" charset="0"/>
              </a:rPr>
              <a:t>: </a:t>
            </a:r>
            <a:r>
              <a:rPr lang="en-US" dirty="0"/>
              <a:t>FAR of a decision of the MAC </a:t>
            </a:r>
          </a:p>
          <a:p>
            <a:pPr>
              <a:buClr>
                <a:schemeClr val="tx1"/>
              </a:buClr>
              <a:buFont typeface="Wingdings" charset="2"/>
              <a:buChar char="§"/>
            </a:pPr>
            <a:r>
              <a:rPr lang="en-US" u="sng" dirty="0">
                <a:ea typeface="Cambria" charset="0"/>
                <a:cs typeface="Cambria" charset="0"/>
              </a:rPr>
              <a:t>Issues Presented</a:t>
            </a:r>
            <a:r>
              <a:rPr lang="en-US" dirty="0">
                <a:ea typeface="Cambria" charset="0"/>
                <a:cs typeface="Cambria" charset="0"/>
              </a:rPr>
              <a:t>: Was the Defendant’s right to a speedy trial under Mass. R. Crim. P. 36 violated by a 942-day delay that elapsed between his arraignment and his motion to dismiss? </a:t>
            </a:r>
          </a:p>
          <a:p>
            <a:pPr>
              <a:buClr>
                <a:schemeClr val="tx1"/>
              </a:buClr>
              <a:buFont typeface="Wingdings" charset="2"/>
              <a:buChar char="§"/>
            </a:pPr>
            <a:r>
              <a:rPr lang="en-US" dirty="0">
                <a:ea typeface="Cambria" charset="0"/>
                <a:cs typeface="Cambria" charset="0"/>
              </a:rPr>
              <a:t>Whether, under SJC’s reasoning in </a:t>
            </a:r>
            <a:r>
              <a:rPr lang="en-US" i="1" dirty="0">
                <a:ea typeface="Cambria" charset="0"/>
                <a:cs typeface="Cambria" charset="0"/>
              </a:rPr>
              <a:t>Commonwealth v. Taylor</a:t>
            </a:r>
            <a:r>
              <a:rPr lang="en-US" dirty="0">
                <a:ea typeface="Cambria" charset="0"/>
                <a:cs typeface="Cambria" charset="0"/>
              </a:rPr>
              <a:t>, 469 Mass. 516 (2014), a delay caused by the Commonwealth’s failure to produce mandatory discovery should be charged to the Commonwealth where the Defendant filed a motion for mandatory discovery but failed to </a:t>
            </a:r>
            <a:r>
              <a:rPr lang="en-US" dirty="0"/>
              <a:t>object to each and every delay in the proceedings </a:t>
            </a:r>
            <a:endParaRPr lang="en-US" dirty="0">
              <a:ea typeface="Cambria" charset="0"/>
              <a:cs typeface="Cambria" charset="0"/>
            </a:endParaRPr>
          </a:p>
        </p:txBody>
      </p:sp>
      <p:pic>
        <p:nvPicPr>
          <p:cNvPr id="4" name="Picture 3"/>
          <p:cNvPicPr>
            <a:picLocks noChangeAspect="1"/>
          </p:cNvPicPr>
          <p:nvPr/>
        </p:nvPicPr>
        <p:blipFill>
          <a:blip r:embed="rId2"/>
          <a:stretch>
            <a:fillRect/>
          </a:stretch>
        </p:blipFill>
        <p:spPr>
          <a:xfrm>
            <a:off x="7128373" y="5929848"/>
            <a:ext cx="1769597" cy="791627"/>
          </a:xfrm>
          <a:prstGeom prst="rect">
            <a:avLst/>
          </a:prstGeom>
        </p:spPr>
      </p:pic>
      <p:sp>
        <p:nvSpPr>
          <p:cNvPr id="5" name="Slide Number Placeholder 4"/>
          <p:cNvSpPr>
            <a:spLocks noGrp="1"/>
          </p:cNvSpPr>
          <p:nvPr>
            <p:ph type="sldNum" sz="quarter" idx="12"/>
          </p:nvPr>
        </p:nvSpPr>
        <p:spPr/>
        <p:txBody>
          <a:bodyPr/>
          <a:lstStyle/>
          <a:p>
            <a:fld id="{9F2F5E10-5301-4EE6-90D2-A6C4A3F62BED}" type="slidenum">
              <a:rPr lang="en-US" smtClean="0"/>
              <a:t>5</a:t>
            </a:fld>
            <a:endParaRPr lang="en-US"/>
          </a:p>
        </p:txBody>
      </p:sp>
    </p:spTree>
    <p:extLst>
      <p:ext uri="{BB962C8B-B14F-4D97-AF65-F5344CB8AC3E}">
        <p14:creationId xmlns:p14="http://schemas.microsoft.com/office/powerpoint/2010/main" val="1109157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1"/>
            <a:ext cx="8229600" cy="1464408"/>
          </a:xfrm>
        </p:spPr>
        <p:txBody>
          <a:bodyPr/>
          <a:lstStyle/>
          <a:p>
            <a:r>
              <a:rPr lang="en-US" sz="3600" dirty="0">
                <a:solidFill>
                  <a:srgbClr val="FFFF00"/>
                </a:solidFill>
              </a:rPr>
              <a:t>Commonwealth v. Gomez</a:t>
            </a:r>
            <a:r>
              <a:rPr lang="en-US" sz="3600" dirty="0"/>
              <a:t>, </a:t>
            </a:r>
            <a:r>
              <a:rPr lang="en-US" sz="1800" dirty="0"/>
              <a:t>Docket No. SJC-12437 Scheduled for April Argument</a:t>
            </a:r>
          </a:p>
        </p:txBody>
      </p:sp>
      <p:sp>
        <p:nvSpPr>
          <p:cNvPr id="3" name="Content Placeholder 2"/>
          <p:cNvSpPr>
            <a:spLocks noGrp="1"/>
          </p:cNvSpPr>
          <p:nvPr>
            <p:ph idx="1"/>
          </p:nvPr>
        </p:nvSpPr>
        <p:spPr/>
        <p:txBody>
          <a:bodyPr>
            <a:normAutofit/>
          </a:bodyPr>
          <a:lstStyle/>
          <a:p>
            <a:pPr>
              <a:buClr>
                <a:schemeClr val="tx1"/>
              </a:buClr>
              <a:buFont typeface="Wingdings" charset="2"/>
              <a:buChar char="§"/>
            </a:pPr>
            <a:r>
              <a:rPr lang="en-US" u="sng" dirty="0">
                <a:ea typeface="Cambria" charset="0"/>
                <a:cs typeface="Cambria" charset="0"/>
              </a:rPr>
              <a:t>Path to the SJC</a:t>
            </a:r>
            <a:r>
              <a:rPr lang="en-US" dirty="0">
                <a:ea typeface="Cambria" charset="0"/>
                <a:cs typeface="Cambria" charset="0"/>
              </a:rPr>
              <a:t>: </a:t>
            </a:r>
            <a:r>
              <a:rPr lang="en-US" dirty="0"/>
              <a:t>question reported to the MAC from the Middlesex Superior Court; SJC transferred the case </a:t>
            </a:r>
            <a:r>
              <a:rPr lang="en-US" i="1" dirty="0" err="1"/>
              <a:t>sua</a:t>
            </a:r>
            <a:r>
              <a:rPr lang="en-US" i="1" dirty="0"/>
              <a:t> </a:t>
            </a:r>
            <a:r>
              <a:rPr lang="en-US" i="1" dirty="0" err="1"/>
              <a:t>sponte</a:t>
            </a:r>
            <a:r>
              <a:rPr lang="en-US" i="1" dirty="0"/>
              <a:t> </a:t>
            </a:r>
          </a:p>
          <a:p>
            <a:pPr>
              <a:buClr>
                <a:schemeClr val="tx1"/>
              </a:buClr>
              <a:buFont typeface="Wingdings" charset="2"/>
              <a:buChar char="§"/>
            </a:pPr>
            <a:r>
              <a:rPr lang="en-US" u="sng" dirty="0">
                <a:ea typeface="Cambria" charset="0"/>
                <a:cs typeface="Cambria" charset="0"/>
              </a:rPr>
              <a:t>Issue Presented</a:t>
            </a:r>
            <a:r>
              <a:rPr lang="en-US" dirty="0">
                <a:ea typeface="Cambria" charset="0"/>
                <a:cs typeface="Cambria" charset="0"/>
              </a:rPr>
              <a:t>: </a:t>
            </a:r>
            <a:r>
              <a:rPr lang="en-US" dirty="0"/>
              <a:t>Whether a trial court can accept a defendant’s guilty plea expressly conditioned on the right to appeal the denial of a dispositive pretrial motion and allow the defendant to withdraw his plea if the defendant is successful on the appeal of his dispositive motion</a:t>
            </a:r>
            <a:endParaRPr lang="en-US" dirty="0">
              <a:ea typeface="Cambria" charset="0"/>
              <a:cs typeface="Cambria" charset="0"/>
            </a:endParaRPr>
          </a:p>
        </p:txBody>
      </p:sp>
      <p:pic>
        <p:nvPicPr>
          <p:cNvPr id="4" name="Picture 3"/>
          <p:cNvPicPr>
            <a:picLocks noChangeAspect="1"/>
          </p:cNvPicPr>
          <p:nvPr/>
        </p:nvPicPr>
        <p:blipFill>
          <a:blip r:embed="rId2"/>
          <a:stretch>
            <a:fillRect/>
          </a:stretch>
        </p:blipFill>
        <p:spPr>
          <a:xfrm>
            <a:off x="7128373" y="5929848"/>
            <a:ext cx="1769597" cy="791627"/>
          </a:xfrm>
          <a:prstGeom prst="rect">
            <a:avLst/>
          </a:prstGeom>
        </p:spPr>
      </p:pic>
      <p:sp>
        <p:nvSpPr>
          <p:cNvPr id="5" name="Slide Number Placeholder 4"/>
          <p:cNvSpPr>
            <a:spLocks noGrp="1"/>
          </p:cNvSpPr>
          <p:nvPr>
            <p:ph type="sldNum" sz="quarter" idx="12"/>
          </p:nvPr>
        </p:nvSpPr>
        <p:spPr/>
        <p:txBody>
          <a:bodyPr/>
          <a:lstStyle/>
          <a:p>
            <a:fld id="{9F2F5E10-5301-4EE6-90D2-A6C4A3F62BED}" type="slidenum">
              <a:rPr lang="en-US" smtClean="0"/>
              <a:t>6</a:t>
            </a:fld>
            <a:endParaRPr lang="en-US"/>
          </a:p>
        </p:txBody>
      </p:sp>
    </p:spTree>
    <p:extLst>
      <p:ext uri="{BB962C8B-B14F-4D97-AF65-F5344CB8AC3E}">
        <p14:creationId xmlns:p14="http://schemas.microsoft.com/office/powerpoint/2010/main" val="698971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1"/>
            <a:ext cx="8229600" cy="1464408"/>
          </a:xfrm>
        </p:spPr>
        <p:txBody>
          <a:bodyPr/>
          <a:lstStyle/>
          <a:p>
            <a:r>
              <a:rPr lang="en-US" sz="3600" dirty="0">
                <a:solidFill>
                  <a:srgbClr val="FFFF00"/>
                </a:solidFill>
              </a:rPr>
              <a:t>Commonwealth v. Baez</a:t>
            </a:r>
            <a:r>
              <a:rPr lang="en-US" sz="3600" dirty="0"/>
              <a:t>, </a:t>
            </a:r>
            <a:r>
              <a:rPr lang="en-US" sz="1800" dirty="0"/>
              <a:t>Docket No. SJC-12394 Scheduled for April Argument</a:t>
            </a:r>
          </a:p>
        </p:txBody>
      </p:sp>
      <p:sp>
        <p:nvSpPr>
          <p:cNvPr id="3" name="Content Placeholder 2"/>
          <p:cNvSpPr>
            <a:spLocks noGrp="1"/>
          </p:cNvSpPr>
          <p:nvPr>
            <p:ph idx="1"/>
          </p:nvPr>
        </p:nvSpPr>
        <p:spPr/>
        <p:txBody>
          <a:bodyPr>
            <a:normAutofit/>
          </a:bodyPr>
          <a:lstStyle/>
          <a:p>
            <a:pPr>
              <a:buClr>
                <a:schemeClr val="tx1"/>
              </a:buClr>
              <a:buFont typeface="Wingdings" charset="2"/>
              <a:buChar char="§"/>
            </a:pPr>
            <a:r>
              <a:rPr lang="en-US" u="sng" dirty="0">
                <a:ea typeface="Cambria" charset="0"/>
                <a:cs typeface="Cambria" charset="0"/>
              </a:rPr>
              <a:t>Path to the SJC</a:t>
            </a:r>
            <a:r>
              <a:rPr lang="en-US" dirty="0">
                <a:ea typeface="Cambria" charset="0"/>
                <a:cs typeface="Cambria" charset="0"/>
              </a:rPr>
              <a:t>: </a:t>
            </a:r>
            <a:r>
              <a:rPr lang="en-US" dirty="0"/>
              <a:t>question reported to the MAC from the Suffolk Superior Court; SJC allowed a petition for DAR</a:t>
            </a:r>
            <a:r>
              <a:rPr lang="en-US" i="1" dirty="0"/>
              <a:t> </a:t>
            </a:r>
          </a:p>
          <a:p>
            <a:pPr>
              <a:buClr>
                <a:schemeClr val="tx1"/>
              </a:buClr>
              <a:buFont typeface="Wingdings" charset="2"/>
              <a:buChar char="§"/>
            </a:pPr>
            <a:r>
              <a:rPr lang="en-US" u="sng" dirty="0">
                <a:ea typeface="Cambria" charset="0"/>
                <a:cs typeface="Cambria" charset="0"/>
              </a:rPr>
              <a:t>Issue Presented</a:t>
            </a:r>
            <a:r>
              <a:rPr lang="en-US" dirty="0">
                <a:ea typeface="Cambria" charset="0"/>
                <a:cs typeface="Cambria" charset="0"/>
              </a:rPr>
              <a:t>: </a:t>
            </a:r>
            <a:r>
              <a:rPr lang="en-US" dirty="0"/>
              <a:t>Whether, in light of </a:t>
            </a:r>
            <a:r>
              <a:rPr lang="en-US" i="1" dirty="0"/>
              <a:t>Miller v. Alabama</a:t>
            </a:r>
            <a:r>
              <a:rPr lang="en-US" dirty="0"/>
              <a:t>, 132 S. Ct. 2455 (2012), and </a:t>
            </a:r>
            <a:r>
              <a:rPr lang="en-US" i="1" dirty="0"/>
              <a:t>Diatchenko</a:t>
            </a:r>
            <a:r>
              <a:rPr lang="en-US" dirty="0"/>
              <a:t>, juvenile adjudications may be used as predicate offenses for imposing enhanced penalties under the Armed Career Criminal statute, G.L. c. 269, § 10G </a:t>
            </a:r>
            <a:endParaRPr lang="en-US" dirty="0">
              <a:ea typeface="Cambria" charset="0"/>
              <a:cs typeface="Cambria" charset="0"/>
            </a:endParaRPr>
          </a:p>
        </p:txBody>
      </p:sp>
      <p:pic>
        <p:nvPicPr>
          <p:cNvPr id="4" name="Picture 3"/>
          <p:cNvPicPr>
            <a:picLocks noChangeAspect="1"/>
          </p:cNvPicPr>
          <p:nvPr/>
        </p:nvPicPr>
        <p:blipFill>
          <a:blip r:embed="rId2"/>
          <a:stretch>
            <a:fillRect/>
          </a:stretch>
        </p:blipFill>
        <p:spPr>
          <a:xfrm>
            <a:off x="7128373" y="5929848"/>
            <a:ext cx="1769597" cy="791627"/>
          </a:xfrm>
          <a:prstGeom prst="rect">
            <a:avLst/>
          </a:prstGeom>
        </p:spPr>
      </p:pic>
      <p:sp>
        <p:nvSpPr>
          <p:cNvPr id="5" name="Slide Number Placeholder 4"/>
          <p:cNvSpPr>
            <a:spLocks noGrp="1"/>
          </p:cNvSpPr>
          <p:nvPr>
            <p:ph type="sldNum" sz="quarter" idx="12"/>
          </p:nvPr>
        </p:nvSpPr>
        <p:spPr/>
        <p:txBody>
          <a:bodyPr/>
          <a:lstStyle/>
          <a:p>
            <a:fld id="{9F2F5E10-5301-4EE6-90D2-A6C4A3F62BED}" type="slidenum">
              <a:rPr lang="en-US" smtClean="0"/>
              <a:t>7</a:t>
            </a:fld>
            <a:endParaRPr lang="en-US"/>
          </a:p>
        </p:txBody>
      </p:sp>
    </p:spTree>
    <p:extLst>
      <p:ext uri="{BB962C8B-B14F-4D97-AF65-F5344CB8AC3E}">
        <p14:creationId xmlns:p14="http://schemas.microsoft.com/office/powerpoint/2010/main" val="2878260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1"/>
            <a:ext cx="8229600" cy="1464408"/>
          </a:xfrm>
        </p:spPr>
        <p:txBody>
          <a:bodyPr/>
          <a:lstStyle/>
          <a:p>
            <a:r>
              <a:rPr lang="en-US" sz="3600" dirty="0">
                <a:solidFill>
                  <a:srgbClr val="FFFF00"/>
                </a:solidFill>
              </a:rPr>
              <a:t>Commonwealth v. Pfeiffer</a:t>
            </a:r>
            <a:r>
              <a:rPr lang="en-US" sz="3600" dirty="0"/>
              <a:t>, </a:t>
            </a:r>
            <a:r>
              <a:rPr lang="en-US" sz="1800" dirty="0"/>
              <a:t>Docket No. SJC-12431 Scheduled for May Argument</a:t>
            </a:r>
          </a:p>
        </p:txBody>
      </p:sp>
      <p:sp>
        <p:nvSpPr>
          <p:cNvPr id="3" name="Content Placeholder 2"/>
          <p:cNvSpPr>
            <a:spLocks noGrp="1"/>
          </p:cNvSpPr>
          <p:nvPr>
            <p:ph idx="1"/>
          </p:nvPr>
        </p:nvSpPr>
        <p:spPr/>
        <p:txBody>
          <a:bodyPr>
            <a:normAutofit fontScale="77500" lnSpcReduction="20000"/>
          </a:bodyPr>
          <a:lstStyle/>
          <a:p>
            <a:pPr>
              <a:buClr>
                <a:schemeClr val="tx1"/>
              </a:buClr>
              <a:buFont typeface="Wingdings" charset="2"/>
              <a:buChar char="§"/>
            </a:pPr>
            <a:r>
              <a:rPr lang="en-US" u="sng" dirty="0">
                <a:ea typeface="Cambria" charset="0"/>
                <a:cs typeface="Cambria" charset="0"/>
              </a:rPr>
              <a:t>Path to the SJC</a:t>
            </a:r>
            <a:r>
              <a:rPr lang="en-US" dirty="0">
                <a:ea typeface="Cambria" charset="0"/>
                <a:cs typeface="Cambria" charset="0"/>
              </a:rPr>
              <a:t>: </a:t>
            </a:r>
            <a:r>
              <a:rPr lang="en-US" dirty="0"/>
              <a:t>DAR of a decision of the Suffolk Superior Court </a:t>
            </a:r>
          </a:p>
          <a:p>
            <a:pPr>
              <a:buClr>
                <a:schemeClr val="tx1"/>
              </a:buClr>
              <a:buFont typeface="Wingdings" charset="2"/>
              <a:buChar char="§"/>
            </a:pPr>
            <a:r>
              <a:rPr lang="en-US" u="sng" dirty="0">
                <a:ea typeface="Cambria" charset="0"/>
                <a:cs typeface="Cambria" charset="0"/>
              </a:rPr>
              <a:t>Issues Presented</a:t>
            </a:r>
            <a:r>
              <a:rPr lang="en-US" dirty="0">
                <a:ea typeface="Cambria" charset="0"/>
                <a:cs typeface="Cambria" charset="0"/>
              </a:rPr>
              <a:t>: </a:t>
            </a:r>
            <a:r>
              <a:rPr lang="en-US" dirty="0"/>
              <a:t>Where the subject of a grand jury's investigation is an adult, whether the court should adopt a rule similar to the rule adopted for juveniles in </a:t>
            </a:r>
            <a:r>
              <a:rPr lang="en-US" i="1" dirty="0"/>
              <a:t>Commonwealth v. </a:t>
            </a:r>
            <a:r>
              <a:rPr lang="en-US" i="1" dirty="0" err="1"/>
              <a:t>Walczak</a:t>
            </a:r>
            <a:r>
              <a:rPr lang="en-US" dirty="0"/>
              <a:t>, 463 Mass. 808 (2012) (requiring that "where the Commonwealth seeks to indict a juvenile for murder and where there is substantial evidence of mitigating circumstances or defenses…presented to the grand jury, the prosecutor shall instruct the grand jury on the elements of murder and on the significance of the mitigating circumstances and defenses") </a:t>
            </a:r>
          </a:p>
          <a:p>
            <a:pPr>
              <a:buClr>
                <a:schemeClr val="tx1"/>
              </a:buClr>
              <a:buFont typeface="Wingdings" charset="2"/>
              <a:buChar char="§"/>
            </a:pPr>
            <a:r>
              <a:rPr lang="en-US" dirty="0"/>
              <a:t>Whether the jury was properly instructed on the elements of arson (G. L. c. 266, § 1)</a:t>
            </a:r>
            <a:endParaRPr lang="en-US" dirty="0">
              <a:ea typeface="Cambria" charset="0"/>
              <a:cs typeface="Cambria" charset="0"/>
            </a:endParaRPr>
          </a:p>
        </p:txBody>
      </p:sp>
      <p:pic>
        <p:nvPicPr>
          <p:cNvPr id="4" name="Picture 3"/>
          <p:cNvPicPr>
            <a:picLocks noChangeAspect="1"/>
          </p:cNvPicPr>
          <p:nvPr/>
        </p:nvPicPr>
        <p:blipFill>
          <a:blip r:embed="rId2"/>
          <a:stretch>
            <a:fillRect/>
          </a:stretch>
        </p:blipFill>
        <p:spPr>
          <a:xfrm>
            <a:off x="7128373" y="5929848"/>
            <a:ext cx="1769597" cy="791627"/>
          </a:xfrm>
          <a:prstGeom prst="rect">
            <a:avLst/>
          </a:prstGeom>
        </p:spPr>
      </p:pic>
      <p:sp>
        <p:nvSpPr>
          <p:cNvPr id="5" name="Slide Number Placeholder 4"/>
          <p:cNvSpPr>
            <a:spLocks noGrp="1"/>
          </p:cNvSpPr>
          <p:nvPr>
            <p:ph type="sldNum" sz="quarter" idx="12"/>
          </p:nvPr>
        </p:nvSpPr>
        <p:spPr/>
        <p:txBody>
          <a:bodyPr/>
          <a:lstStyle/>
          <a:p>
            <a:fld id="{9F2F5E10-5301-4EE6-90D2-A6C4A3F62BED}" type="slidenum">
              <a:rPr lang="en-US" smtClean="0"/>
              <a:t>8</a:t>
            </a:fld>
            <a:endParaRPr lang="en-US"/>
          </a:p>
        </p:txBody>
      </p:sp>
    </p:spTree>
    <p:extLst>
      <p:ext uri="{BB962C8B-B14F-4D97-AF65-F5344CB8AC3E}">
        <p14:creationId xmlns:p14="http://schemas.microsoft.com/office/powerpoint/2010/main" val="3634505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1"/>
            <a:ext cx="8229600" cy="1464408"/>
          </a:xfrm>
        </p:spPr>
        <p:txBody>
          <a:bodyPr/>
          <a:lstStyle/>
          <a:p>
            <a:r>
              <a:rPr lang="en-US" sz="3600" dirty="0">
                <a:solidFill>
                  <a:srgbClr val="FFFF00"/>
                </a:solidFill>
              </a:rPr>
              <a:t>Commonwealth v. Davis</a:t>
            </a:r>
            <a:r>
              <a:rPr lang="en-US" sz="3600" dirty="0"/>
              <a:t>, </a:t>
            </a:r>
            <a:r>
              <a:rPr lang="en-US" sz="1800" dirty="0"/>
              <a:t>Docket No. SJC-12484 </a:t>
            </a:r>
            <a:br>
              <a:rPr lang="en-US" sz="1800" dirty="0"/>
            </a:br>
            <a:r>
              <a:rPr lang="en-US" sz="1800" dirty="0"/>
              <a:t>No Date Set for Oral Argument</a:t>
            </a:r>
          </a:p>
        </p:txBody>
      </p:sp>
      <p:sp>
        <p:nvSpPr>
          <p:cNvPr id="3" name="Content Placeholder 2"/>
          <p:cNvSpPr>
            <a:spLocks noGrp="1"/>
          </p:cNvSpPr>
          <p:nvPr>
            <p:ph idx="1"/>
          </p:nvPr>
        </p:nvSpPr>
        <p:spPr/>
        <p:txBody>
          <a:bodyPr>
            <a:normAutofit fontScale="92500" lnSpcReduction="10000"/>
          </a:bodyPr>
          <a:lstStyle/>
          <a:p>
            <a:pPr>
              <a:buClr>
                <a:schemeClr val="tx1"/>
              </a:buClr>
              <a:buFont typeface="Wingdings" charset="2"/>
              <a:buChar char="§"/>
            </a:pPr>
            <a:r>
              <a:rPr lang="en-US" u="sng" dirty="0">
                <a:ea typeface="Cambria" charset="0"/>
                <a:cs typeface="Cambria" charset="0"/>
              </a:rPr>
              <a:t>Path to the SJC</a:t>
            </a:r>
            <a:r>
              <a:rPr lang="en-US" dirty="0">
                <a:ea typeface="Cambria" charset="0"/>
                <a:cs typeface="Cambria" charset="0"/>
              </a:rPr>
              <a:t>: </a:t>
            </a:r>
            <a:r>
              <a:rPr lang="en-US" i="1" dirty="0" err="1"/>
              <a:t>sua</a:t>
            </a:r>
            <a:r>
              <a:rPr lang="en-US" i="1" dirty="0"/>
              <a:t> </a:t>
            </a:r>
            <a:r>
              <a:rPr lang="en-US" i="1" dirty="0" err="1"/>
              <a:t>sponte</a:t>
            </a:r>
            <a:r>
              <a:rPr lang="en-US" dirty="0"/>
              <a:t> transfer from the MAC </a:t>
            </a:r>
          </a:p>
          <a:p>
            <a:pPr>
              <a:buClr>
                <a:schemeClr val="tx1"/>
              </a:buClr>
              <a:buFont typeface="Wingdings" charset="2"/>
              <a:buChar char="§"/>
            </a:pPr>
            <a:r>
              <a:rPr lang="en-US" u="sng" dirty="0">
                <a:ea typeface="Cambria" charset="0"/>
                <a:cs typeface="Cambria" charset="0"/>
              </a:rPr>
              <a:t>Issues Presented</a:t>
            </a:r>
            <a:r>
              <a:rPr lang="en-US" dirty="0">
                <a:ea typeface="Cambria" charset="0"/>
                <a:cs typeface="Cambria" charset="0"/>
              </a:rPr>
              <a:t>: </a:t>
            </a:r>
            <a:r>
              <a:rPr lang="en-US" dirty="0"/>
              <a:t>Whether </a:t>
            </a:r>
            <a:r>
              <a:rPr lang="en-US"/>
              <a:t>the impoundment, </a:t>
            </a:r>
            <a:r>
              <a:rPr lang="en-US" dirty="0"/>
              <a:t>and </a:t>
            </a:r>
            <a:r>
              <a:rPr lang="en-US"/>
              <a:t>subsequent search, </a:t>
            </a:r>
            <a:r>
              <a:rPr lang="en-US" dirty="0"/>
              <a:t>of the defendant's vehicle was proper where an officer believed that the defendant and the passengers in the vehicle were unfit to drive because they were under the influence of marijuana </a:t>
            </a:r>
          </a:p>
          <a:p>
            <a:pPr>
              <a:buClr>
                <a:schemeClr val="tx1"/>
              </a:buClr>
              <a:buFont typeface="Wingdings" charset="2"/>
              <a:buChar char="§"/>
            </a:pPr>
            <a:r>
              <a:rPr lang="en-US" dirty="0"/>
              <a:t>Whether the search of the Defendant’s car with a K-9 unit transformed an inventory search into an investigative search requiring either a warrant or an exception to the warrant requirement</a:t>
            </a:r>
          </a:p>
          <a:p>
            <a:pPr>
              <a:buClr>
                <a:schemeClr val="tx1"/>
              </a:buClr>
              <a:buFont typeface="Wingdings" charset="2"/>
              <a:buChar char="§"/>
            </a:pPr>
            <a:endParaRPr lang="en-US" dirty="0"/>
          </a:p>
        </p:txBody>
      </p:sp>
      <p:pic>
        <p:nvPicPr>
          <p:cNvPr id="4" name="Picture 3"/>
          <p:cNvPicPr>
            <a:picLocks noChangeAspect="1"/>
          </p:cNvPicPr>
          <p:nvPr/>
        </p:nvPicPr>
        <p:blipFill>
          <a:blip r:embed="rId2"/>
          <a:stretch>
            <a:fillRect/>
          </a:stretch>
        </p:blipFill>
        <p:spPr>
          <a:xfrm>
            <a:off x="7128373" y="5929848"/>
            <a:ext cx="1769597" cy="791627"/>
          </a:xfrm>
          <a:prstGeom prst="rect">
            <a:avLst/>
          </a:prstGeom>
        </p:spPr>
      </p:pic>
      <p:sp>
        <p:nvSpPr>
          <p:cNvPr id="5" name="Slide Number Placeholder 4"/>
          <p:cNvSpPr>
            <a:spLocks noGrp="1"/>
          </p:cNvSpPr>
          <p:nvPr>
            <p:ph type="sldNum" sz="quarter" idx="12"/>
          </p:nvPr>
        </p:nvSpPr>
        <p:spPr/>
        <p:txBody>
          <a:bodyPr/>
          <a:lstStyle/>
          <a:p>
            <a:fld id="{9F2F5E10-5301-4EE6-90D2-A6C4A3F62BED}" type="slidenum">
              <a:rPr lang="en-US" smtClean="0"/>
              <a:t>9</a:t>
            </a:fld>
            <a:endParaRPr lang="en-US"/>
          </a:p>
        </p:txBody>
      </p:sp>
    </p:spTree>
    <p:extLst>
      <p:ext uri="{BB962C8B-B14F-4D97-AF65-F5344CB8AC3E}">
        <p14:creationId xmlns:p14="http://schemas.microsoft.com/office/powerpoint/2010/main" val="3592464814"/>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Genesis.thmx</Template>
  <TotalTime>1331</TotalTime>
  <Words>920</Words>
  <Application>Microsoft Macintosh PowerPoint</Application>
  <PresentationFormat>On-screen Show (4:3)</PresentationFormat>
  <Paragraphs>46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Calisto MT</vt:lpstr>
      <vt:lpstr>Cambria</vt:lpstr>
      <vt:lpstr>Wingdings</vt:lpstr>
      <vt:lpstr>Genesis</vt:lpstr>
      <vt:lpstr>COMING ATTRACTIONS: A preview of what’s to come from the SJC </vt:lpstr>
      <vt:lpstr>Commonwealth v. Cassidy, Docket No. SJC-12350 Commonwealth v. Brown, Docket No. SJC-12348 Argued January 5, 2018</vt:lpstr>
      <vt:lpstr>Commonwealth v. Lutskov, Docket No. SJC-12411 Argued March 5, 2018</vt:lpstr>
      <vt:lpstr>Commonwealth v. Alvarez, Docket No. SJC-12414 Argued March 6, 2018</vt:lpstr>
      <vt:lpstr>Commonwealth v. DiRico, Docket No. SJC-12400 Scheduled for April Argument</vt:lpstr>
      <vt:lpstr>Commonwealth v. Gomez, Docket No. SJC-12437 Scheduled for April Argument</vt:lpstr>
      <vt:lpstr>Commonwealth v. Baez, Docket No. SJC-12394 Scheduled for April Argument</vt:lpstr>
      <vt:lpstr>Commonwealth v. Pfeiffer, Docket No. SJC-12431 Scheduled for May Argument</vt:lpstr>
      <vt:lpstr>Commonwealth v. Davis, Docket No. SJC-12484  No Date Set for Oral Argument</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Recent Developments in Federal Criminal Law</dc:title>
  <dc:creator>Kate Parsons</dc:creator>
  <cp:lastModifiedBy>Darren Griffis</cp:lastModifiedBy>
  <cp:revision>23</cp:revision>
  <cp:lastPrinted>2017-10-02T16:10:34Z</cp:lastPrinted>
  <dcterms:created xsi:type="dcterms:W3CDTF">2017-10-02T10:04:41Z</dcterms:created>
  <dcterms:modified xsi:type="dcterms:W3CDTF">2018-03-15T14:54:18Z</dcterms:modified>
</cp:coreProperties>
</file>