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4"/>
  </p:notesMasterIdLst>
  <p:handoutMasterIdLst>
    <p:handoutMasterId r:id="rId35"/>
  </p:handoutMasterIdLst>
  <p:sldIdLst>
    <p:sldId id="457" r:id="rId2"/>
    <p:sldId id="384" r:id="rId3"/>
    <p:sldId id="426" r:id="rId4"/>
    <p:sldId id="458" r:id="rId5"/>
    <p:sldId id="428" r:id="rId6"/>
    <p:sldId id="429" r:id="rId7"/>
    <p:sldId id="430" r:id="rId8"/>
    <p:sldId id="431" r:id="rId9"/>
    <p:sldId id="433" r:id="rId10"/>
    <p:sldId id="434" r:id="rId11"/>
    <p:sldId id="436" r:id="rId12"/>
    <p:sldId id="435" r:id="rId13"/>
    <p:sldId id="439" r:id="rId14"/>
    <p:sldId id="437" r:id="rId15"/>
    <p:sldId id="440" r:id="rId16"/>
    <p:sldId id="442" r:id="rId17"/>
    <p:sldId id="443" r:id="rId18"/>
    <p:sldId id="460" r:id="rId19"/>
    <p:sldId id="445" r:id="rId20"/>
    <p:sldId id="446" r:id="rId21"/>
    <p:sldId id="447" r:id="rId22"/>
    <p:sldId id="448" r:id="rId23"/>
    <p:sldId id="449" r:id="rId24"/>
    <p:sldId id="450" r:id="rId25"/>
    <p:sldId id="451" r:id="rId26"/>
    <p:sldId id="452" r:id="rId27"/>
    <p:sldId id="453" r:id="rId28"/>
    <p:sldId id="454" r:id="rId29"/>
    <p:sldId id="425" r:id="rId30"/>
    <p:sldId id="459" r:id="rId31"/>
    <p:sldId id="461" r:id="rId32"/>
    <p:sldId id="427" r:id="rId33"/>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B2B2B2"/>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30" autoAdjust="0"/>
    <p:restoredTop sz="94840" autoAdjust="0"/>
  </p:normalViewPr>
  <p:slideViewPr>
    <p:cSldViewPr>
      <p:cViewPr>
        <p:scale>
          <a:sx n="75" d="100"/>
          <a:sy n="75" d="100"/>
        </p:scale>
        <p:origin x="-124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6" d="100"/>
        <a:sy n="86" d="100"/>
      </p:scale>
      <p:origin x="0" y="0"/>
    </p:cViewPr>
  </p:sorterViewPr>
  <p:notesViewPr>
    <p:cSldViewPr>
      <p:cViewPr varScale="1">
        <p:scale>
          <a:sx n="42" d="100"/>
          <a:sy n="42" d="100"/>
        </p:scale>
        <p:origin x="-1374" y="-102"/>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24551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588"/>
            <a:ext cx="3038051" cy="465217"/>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defTabSz="966788">
              <a:defRPr sz="1000" i="1"/>
            </a:lvl1pPr>
          </a:lstStyle>
          <a:p>
            <a:endParaRPr lang="en-US" dirty="0"/>
          </a:p>
        </p:txBody>
      </p:sp>
      <p:sp>
        <p:nvSpPr>
          <p:cNvPr id="2051" name="Rectangle 3"/>
          <p:cNvSpPr>
            <a:spLocks noGrp="1" noChangeArrowheads="1"/>
          </p:cNvSpPr>
          <p:nvPr>
            <p:ph type="dt" idx="1"/>
          </p:nvPr>
        </p:nvSpPr>
        <p:spPr bwMode="auto">
          <a:xfrm>
            <a:off x="3972351" y="-1588"/>
            <a:ext cx="3038050" cy="465217"/>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defTabSz="966788">
              <a:defRPr sz="1000" i="1"/>
            </a:lvl1pPr>
          </a:lstStyle>
          <a:p>
            <a:endParaRPr lang="en-US" dirty="0"/>
          </a:p>
        </p:txBody>
      </p:sp>
      <p:sp>
        <p:nvSpPr>
          <p:cNvPr id="2052" name="Rectangle 4"/>
          <p:cNvSpPr>
            <a:spLocks noGrp="1" noRot="1" noChangeAspect="1" noChangeArrowheads="1" noTextEdit="1"/>
          </p:cNvSpPr>
          <p:nvPr>
            <p:ph type="sldImg" idx="2"/>
          </p:nvPr>
        </p:nvSpPr>
        <p:spPr bwMode="auto">
          <a:xfrm>
            <a:off x="1190625" y="703263"/>
            <a:ext cx="4629150" cy="3471862"/>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34301" y="4415593"/>
            <a:ext cx="5141801" cy="4182189"/>
          </a:xfrm>
          <a:prstGeom prst="rect">
            <a:avLst/>
          </a:prstGeom>
          <a:noFill/>
          <a:ln w="9525">
            <a:noFill/>
            <a:miter lim="800000"/>
            <a:headEnd/>
            <a:tailEnd/>
          </a:ln>
          <a:effectLst/>
        </p:spPr>
        <p:txBody>
          <a:bodyPr vert="horz" wrap="square" lIns="95250" tIns="47625" rIns="95250" bIns="4762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0" y="8831184"/>
            <a:ext cx="3038051" cy="465217"/>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defTabSz="966788">
              <a:defRPr sz="1000" i="1"/>
            </a:lvl1pPr>
          </a:lstStyle>
          <a:p>
            <a:r>
              <a:rPr lang="en-US" dirty="0"/>
              <a:t>Stephen Paul Maidman, Esquire</a:t>
            </a:r>
          </a:p>
        </p:txBody>
      </p:sp>
      <p:sp>
        <p:nvSpPr>
          <p:cNvPr id="2055" name="Rectangle 7"/>
          <p:cNvSpPr>
            <a:spLocks noGrp="1" noChangeArrowheads="1"/>
          </p:cNvSpPr>
          <p:nvPr>
            <p:ph type="sldNum" sz="quarter" idx="5"/>
          </p:nvPr>
        </p:nvSpPr>
        <p:spPr bwMode="auto">
          <a:xfrm>
            <a:off x="3972351" y="8831184"/>
            <a:ext cx="3038050" cy="465217"/>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defTabSz="966788">
              <a:defRPr sz="1000" i="1"/>
            </a:lvl1pPr>
          </a:lstStyle>
          <a:p>
            <a:fld id="{3C305FE2-D89F-4CD7-8B48-1A0F9C2253CD}" type="slidenum">
              <a:rPr lang="en-US"/>
              <a:pPr/>
              <a:t>‹#›</a:t>
            </a:fld>
            <a:endParaRPr lang="en-US" dirty="0"/>
          </a:p>
        </p:txBody>
      </p:sp>
    </p:spTree>
    <p:extLst>
      <p:ext uri="{BB962C8B-B14F-4D97-AF65-F5344CB8AC3E}">
        <p14:creationId xmlns:p14="http://schemas.microsoft.com/office/powerpoint/2010/main" val="2170758404"/>
      </p:ext>
    </p:extLst>
  </p:cSld>
  <p:clrMap bg1="lt1" tx1="dk1" bg2="lt2" tx2="dk2" accent1="accent1" accent2="accent2" accent3="accent3" accent4="accent4" accent5="accent5" accent6="accent6" hlink="hlink" folHlink="folHlink"/>
  <p:hf hdr="0" dt="0"/>
  <p:notesStyle>
    <a:lvl1pPr algn="l" defTabSz="966788"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69900" algn="l" defTabSz="966788"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39800" algn="l" defTabSz="966788"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409700" algn="l" defTabSz="966788"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79600" algn="l" defTabSz="966788"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dirty="0"/>
              <a:t>Stephen Paul Maidman, Esquire</a:t>
            </a:r>
          </a:p>
        </p:txBody>
      </p:sp>
      <p:sp>
        <p:nvSpPr>
          <p:cNvPr id="5" name="Rectangle 7"/>
          <p:cNvSpPr>
            <a:spLocks noGrp="1" noChangeArrowheads="1"/>
          </p:cNvSpPr>
          <p:nvPr>
            <p:ph type="sldNum" sz="quarter" idx="5"/>
          </p:nvPr>
        </p:nvSpPr>
        <p:spPr>
          <a:ln/>
        </p:spPr>
        <p:txBody>
          <a:bodyPr/>
          <a:lstStyle/>
          <a:p>
            <a:fld id="{1E593711-ACC2-4285-98EA-3F37D6252B34}" type="slidenum">
              <a:rPr lang="en-US"/>
              <a:pPr/>
              <a:t>1</a:t>
            </a:fld>
            <a:endParaRPr lang="en-US" dirty="0"/>
          </a:p>
        </p:txBody>
      </p:sp>
      <p:sp>
        <p:nvSpPr>
          <p:cNvPr id="6146" name="Rectangle 2"/>
          <p:cNvSpPr>
            <a:spLocks noGrp="1" noRot="1" noChangeAspect="1" noChangeArrowheads="1" noTextEdit="1"/>
          </p:cNvSpPr>
          <p:nvPr>
            <p:ph type="sldImg"/>
          </p:nvPr>
        </p:nvSpPr>
        <p:spPr>
          <a:xfrm>
            <a:off x="1190625" y="703263"/>
            <a:ext cx="4630738" cy="3471862"/>
          </a:xfrm>
          <a:ln cap="flat"/>
        </p:spPr>
      </p:sp>
      <p:sp>
        <p:nvSpPr>
          <p:cNvPr id="6147" name="Rectangle 3"/>
          <p:cNvSpPr>
            <a:spLocks noGrp="1" noChangeArrowheads="1"/>
          </p:cNvSpPr>
          <p:nvPr>
            <p:ph type="body" idx="1"/>
          </p:nvPr>
        </p:nvSpPr>
        <p:spPr>
          <a:ln/>
        </p:spPr>
        <p:txBody>
          <a:bodyPr lIns="98425" tIns="49213" rIns="98425" bIns="49213"/>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smtClean="0"/>
              <a:t>Stephen Paul Maidman, Esquire</a:t>
            </a:r>
            <a:endParaRPr lang="en-US" dirty="0"/>
          </a:p>
        </p:txBody>
      </p:sp>
      <p:sp>
        <p:nvSpPr>
          <p:cNvPr id="5" name="Slide Number Placeholder 4"/>
          <p:cNvSpPr>
            <a:spLocks noGrp="1"/>
          </p:cNvSpPr>
          <p:nvPr>
            <p:ph type="sldNum" sz="quarter" idx="11"/>
          </p:nvPr>
        </p:nvSpPr>
        <p:spPr/>
        <p:txBody>
          <a:bodyPr/>
          <a:lstStyle/>
          <a:p>
            <a:fld id="{3C305FE2-D89F-4CD7-8B48-1A0F9C2253CD}" type="slidenum">
              <a:rPr lang="en-US" smtClean="0"/>
              <a:pPr/>
              <a:t>2</a:t>
            </a:fld>
            <a:endParaRPr lang="en-US" dirty="0"/>
          </a:p>
        </p:txBody>
      </p:sp>
    </p:spTree>
    <p:extLst>
      <p:ext uri="{BB962C8B-B14F-4D97-AF65-F5344CB8AC3E}">
        <p14:creationId xmlns:p14="http://schemas.microsoft.com/office/powerpoint/2010/main" val="2485260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a:lstStyle/>
          <a:p>
            <a:endParaRPr lang="en-US" dirty="0"/>
          </a:p>
        </p:txBody>
      </p:sp>
      <p:sp>
        <p:nvSpPr>
          <p:cNvPr id="3075" name="Rectangle 3"/>
          <p:cNvSpPr>
            <a:spLocks noGrp="1" noChangeArrowheads="1"/>
          </p:cNvSpPr>
          <p:nvPr>
            <p:ph type="ctrTitle" sz="quarter"/>
          </p:nvPr>
        </p:nvSpPr>
        <p:spPr>
          <a:xfrm>
            <a:off x="381000" y="2286000"/>
            <a:ext cx="7772400" cy="1143000"/>
          </a:xfrm>
        </p:spPr>
        <p:txBody>
          <a:bodyPr/>
          <a:lstStyle>
            <a:lvl1pPr>
              <a:defRPr/>
            </a:lvl1pPr>
          </a:lstStyle>
          <a:p>
            <a:r>
              <a:rPr lang="en-US"/>
              <a:t>Click to edit Master title style</a:t>
            </a:r>
          </a:p>
        </p:txBody>
      </p:sp>
      <p:sp>
        <p:nvSpPr>
          <p:cNvPr id="3076"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charset="2"/>
              <a:buNone/>
              <a:defRPr/>
            </a:lvl1pPr>
          </a:lstStyle>
          <a:p>
            <a:r>
              <a:rPr lang="en-US"/>
              <a:t>Click to edit Master subtitle style</a:t>
            </a:r>
          </a:p>
        </p:txBody>
      </p:sp>
      <p:sp>
        <p:nvSpPr>
          <p:cNvPr id="3077" name="Rectangle 5"/>
          <p:cNvSpPr>
            <a:spLocks noGrp="1" noChangeArrowheads="1"/>
          </p:cNvSpPr>
          <p:nvPr>
            <p:ph type="dt" sz="quarter" idx="2"/>
          </p:nvPr>
        </p:nvSpPr>
        <p:spPr>
          <a:xfrm>
            <a:off x="381000" y="6248400"/>
            <a:ext cx="1905000" cy="457200"/>
          </a:xfrm>
        </p:spPr>
        <p:txBody>
          <a:bodyPr/>
          <a:lstStyle>
            <a:lvl1pPr>
              <a:defRPr/>
            </a:lvl1pPr>
          </a:lstStyle>
          <a:p>
            <a:endParaRPr lang="en-US" dirty="0"/>
          </a:p>
        </p:txBody>
      </p:sp>
      <p:sp>
        <p:nvSpPr>
          <p:cNvPr id="3078" name="Rectangle 6"/>
          <p:cNvSpPr>
            <a:spLocks noGrp="1" noChangeArrowheads="1"/>
          </p:cNvSpPr>
          <p:nvPr>
            <p:ph type="ftr" sz="quarter" idx="3"/>
          </p:nvPr>
        </p:nvSpPr>
        <p:spPr>
          <a:xfrm>
            <a:off x="3124200" y="6248400"/>
            <a:ext cx="2895600" cy="457200"/>
          </a:xfrm>
        </p:spPr>
        <p:txBody>
          <a:bodyPr/>
          <a:lstStyle>
            <a:lvl1pPr>
              <a:defRPr sz="1200"/>
            </a:lvl1pPr>
          </a:lstStyle>
          <a:p>
            <a:r>
              <a:rPr lang="en-US" dirty="0" smtClean="0"/>
              <a:t>Stephen Paul Maidman, Esquire</a:t>
            </a:r>
          </a:p>
          <a:p>
            <a:r>
              <a:rPr lang="en-US" dirty="0" smtClean="0"/>
              <a:t>1145 Main Street, Suite 417, Springfield, Massachusetts  01103-2123</a:t>
            </a:r>
            <a:endParaRPr lang="en-US" dirty="0"/>
          </a:p>
        </p:txBody>
      </p:sp>
      <p:sp>
        <p:nvSpPr>
          <p:cNvPr id="3079" name="Rectangle 7"/>
          <p:cNvSpPr>
            <a:spLocks noGrp="1" noChangeArrowheads="1"/>
          </p:cNvSpPr>
          <p:nvPr>
            <p:ph type="sldNum" sz="quarter" idx="4"/>
          </p:nvPr>
        </p:nvSpPr>
        <p:spPr>
          <a:xfrm>
            <a:off x="6858000" y="6248400"/>
            <a:ext cx="1905000" cy="457200"/>
          </a:xfrm>
        </p:spPr>
        <p:txBody>
          <a:bodyPr/>
          <a:lstStyle>
            <a:lvl1pPr>
              <a:defRPr/>
            </a:lvl1pPr>
          </a:lstStyle>
          <a:p>
            <a:fld id="{EE03D800-731C-444C-843C-F540271BB6ED}" type="slidenum">
              <a:rPr lang="en-US"/>
              <a:pPr/>
              <a:t>‹#›</a:t>
            </a:fld>
            <a:endParaRPr lang="en-US" dirty="0"/>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Stephen Paul Maidman, Esquire</a:t>
            </a:r>
          </a:p>
          <a:p>
            <a:r>
              <a:rPr lang="en-US" dirty="0" smtClean="0"/>
              <a:t>1145 Main Street, Suite 417, Springfield, Massachusetts  01103-2123</a:t>
            </a:r>
            <a:endParaRPr lang="en-US" dirty="0"/>
          </a:p>
        </p:txBody>
      </p:sp>
      <p:sp>
        <p:nvSpPr>
          <p:cNvPr id="6" name="Slide Number Placeholder 5"/>
          <p:cNvSpPr>
            <a:spLocks noGrp="1"/>
          </p:cNvSpPr>
          <p:nvPr>
            <p:ph type="sldNum" sz="quarter" idx="12"/>
          </p:nvPr>
        </p:nvSpPr>
        <p:spPr/>
        <p:txBody>
          <a:bodyPr/>
          <a:lstStyle>
            <a:lvl1pPr>
              <a:defRPr/>
            </a:lvl1pPr>
          </a:lstStyle>
          <a:p>
            <a:fld id="{6F95E9B0-7B19-4CD0-B684-DA151776A189}" type="slidenum">
              <a:rPr lang="en-US"/>
              <a:pPr/>
              <a:t>‹#›</a:t>
            </a:fld>
            <a:endParaRPr lang="en-US" dirty="0"/>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1313" y="266700"/>
            <a:ext cx="2103437"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57913"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Stephen Paul Maidman, Esquire</a:t>
            </a:r>
          </a:p>
          <a:p>
            <a:r>
              <a:rPr lang="en-US" dirty="0" smtClean="0"/>
              <a:t>1145 Main Street, Suite 417, Springfield, Massachusetts  01103-2123</a:t>
            </a:r>
            <a:endParaRPr lang="en-US" dirty="0"/>
          </a:p>
        </p:txBody>
      </p:sp>
      <p:sp>
        <p:nvSpPr>
          <p:cNvPr id="6" name="Slide Number Placeholder 5"/>
          <p:cNvSpPr>
            <a:spLocks noGrp="1"/>
          </p:cNvSpPr>
          <p:nvPr>
            <p:ph type="sldNum" sz="quarter" idx="12"/>
          </p:nvPr>
        </p:nvSpPr>
        <p:spPr/>
        <p:txBody>
          <a:bodyPr/>
          <a:lstStyle>
            <a:lvl1pPr>
              <a:defRPr/>
            </a:lvl1pPr>
          </a:lstStyle>
          <a:p>
            <a:fld id="{592C730C-42ED-4CDD-B4FF-6EDE2EA6A8B2}" type="slidenum">
              <a:rPr lang="en-US"/>
              <a:pPr/>
              <a:t>‹#›</a:t>
            </a:fld>
            <a:endParaRPr lang="en-US" dirty="0"/>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a:xfrm>
            <a:off x="3124200" y="6019800"/>
            <a:ext cx="2895600" cy="838200"/>
          </a:xfrm>
        </p:spPr>
        <p:txBody>
          <a:bodyPr/>
          <a:lstStyle>
            <a:lvl1pPr>
              <a:defRPr/>
            </a:lvl1pPr>
          </a:lstStyle>
          <a:p>
            <a:r>
              <a:rPr lang="en-US" dirty="0" smtClean="0"/>
              <a:t>Stephen Paul Maidman, Esquire</a:t>
            </a:r>
          </a:p>
          <a:p>
            <a:r>
              <a:rPr lang="en-US" dirty="0" smtClean="0"/>
              <a:t>1145 Main Street, Suite 417, Springfield, Massachusetts  01103-2123</a:t>
            </a:r>
          </a:p>
          <a:p>
            <a:r>
              <a:rPr lang="en-US" dirty="0" smtClean="0"/>
              <a:t>(413)  731-7300     maidman@att.net</a:t>
            </a:r>
            <a:endParaRPr lang="en-US" dirty="0"/>
          </a:p>
        </p:txBody>
      </p:sp>
      <p:sp>
        <p:nvSpPr>
          <p:cNvPr id="6" name="Slide Number Placeholder 5"/>
          <p:cNvSpPr>
            <a:spLocks noGrp="1"/>
          </p:cNvSpPr>
          <p:nvPr>
            <p:ph type="sldNum" sz="quarter" idx="12"/>
          </p:nvPr>
        </p:nvSpPr>
        <p:spPr/>
        <p:txBody>
          <a:bodyPr/>
          <a:lstStyle>
            <a:lvl1pPr>
              <a:defRPr/>
            </a:lvl1pPr>
          </a:lstStyle>
          <a:p>
            <a:fld id="{3DE9C89B-6CBF-4EE2-81C8-FBDCA804E63B}" type="slidenum">
              <a:rPr lang="en-US" smtClean="0"/>
              <a:pPr/>
              <a:t>‹#›</a:t>
            </a:fld>
            <a:endParaRPr lang="en-US" dirty="0"/>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Stephen Paul Maidman, Esquire</a:t>
            </a:r>
          </a:p>
          <a:p>
            <a:r>
              <a:rPr lang="en-US" dirty="0" smtClean="0"/>
              <a:t>1145 Main Street, Suite 417, Springfield, Massachusetts  01103-2123</a:t>
            </a:r>
            <a:endParaRPr lang="en-US" dirty="0"/>
          </a:p>
        </p:txBody>
      </p:sp>
      <p:sp>
        <p:nvSpPr>
          <p:cNvPr id="6" name="Slide Number Placeholder 5"/>
          <p:cNvSpPr>
            <a:spLocks noGrp="1"/>
          </p:cNvSpPr>
          <p:nvPr>
            <p:ph type="sldNum" sz="quarter" idx="12"/>
          </p:nvPr>
        </p:nvSpPr>
        <p:spPr/>
        <p:txBody>
          <a:bodyPr/>
          <a:lstStyle>
            <a:lvl1pPr>
              <a:defRPr/>
            </a:lvl1pPr>
          </a:lstStyle>
          <a:p>
            <a:fld id="{CF59D11F-B691-4D2C-9C08-94179A98D366}" type="slidenum">
              <a:rPr lang="en-US"/>
              <a:pPr/>
              <a:t>‹#›</a:t>
            </a:fld>
            <a:endParaRPr lang="en-US" dirty="0"/>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0697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Stephen Paul Maidman, Esquire</a:t>
            </a:r>
          </a:p>
          <a:p>
            <a:r>
              <a:rPr lang="en-US" dirty="0" smtClean="0"/>
              <a:t>1145 Main Street, Suite 417, Springfield, Massachusetts  01103-2123</a:t>
            </a:r>
            <a:endParaRPr lang="en-US" dirty="0"/>
          </a:p>
        </p:txBody>
      </p:sp>
      <p:sp>
        <p:nvSpPr>
          <p:cNvPr id="7" name="Slide Number Placeholder 6"/>
          <p:cNvSpPr>
            <a:spLocks noGrp="1"/>
          </p:cNvSpPr>
          <p:nvPr>
            <p:ph type="sldNum" sz="quarter" idx="12"/>
          </p:nvPr>
        </p:nvSpPr>
        <p:spPr/>
        <p:txBody>
          <a:bodyPr/>
          <a:lstStyle>
            <a:lvl1pPr>
              <a:defRPr/>
            </a:lvl1pPr>
          </a:lstStyle>
          <a:p>
            <a:fld id="{44513B6D-DB6F-455F-9786-4D70207C94A9}" type="slidenum">
              <a:rPr lang="en-US"/>
              <a:pPr/>
              <a:t>‹#›</a:t>
            </a:fld>
            <a:endParaRPr lang="en-US" dirty="0"/>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r>
              <a:rPr lang="en-US" dirty="0" smtClean="0"/>
              <a:t>Stephen Paul Maidman, Esquire</a:t>
            </a:r>
          </a:p>
          <a:p>
            <a:r>
              <a:rPr lang="en-US" dirty="0" smtClean="0"/>
              <a:t>1145 Main Street, Suite 417, Springfield, Massachusetts  01103-2123</a:t>
            </a:r>
            <a:endParaRPr lang="en-US" dirty="0"/>
          </a:p>
        </p:txBody>
      </p:sp>
      <p:sp>
        <p:nvSpPr>
          <p:cNvPr id="9" name="Slide Number Placeholder 8"/>
          <p:cNvSpPr>
            <a:spLocks noGrp="1"/>
          </p:cNvSpPr>
          <p:nvPr>
            <p:ph type="sldNum" sz="quarter" idx="12"/>
          </p:nvPr>
        </p:nvSpPr>
        <p:spPr/>
        <p:txBody>
          <a:bodyPr/>
          <a:lstStyle>
            <a:lvl1pPr>
              <a:defRPr/>
            </a:lvl1pPr>
          </a:lstStyle>
          <a:p>
            <a:fld id="{02328A76-D2B0-40D5-B056-C5185063E5C0}" type="slidenum">
              <a:rPr lang="en-US"/>
              <a:pPr/>
              <a:t>‹#›</a:t>
            </a:fld>
            <a:endParaRPr lang="en-US" dirty="0"/>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r>
              <a:rPr lang="en-US" dirty="0" smtClean="0"/>
              <a:t>Stephen Paul Maidman, Esquire</a:t>
            </a:r>
          </a:p>
          <a:p>
            <a:r>
              <a:rPr lang="en-US" dirty="0" smtClean="0"/>
              <a:t>1145 Main Street, Suite 417, Springfield, Massachusetts  01103-2123</a:t>
            </a:r>
            <a:endParaRPr lang="en-US" dirty="0"/>
          </a:p>
        </p:txBody>
      </p:sp>
      <p:sp>
        <p:nvSpPr>
          <p:cNvPr id="5" name="Slide Number Placeholder 4"/>
          <p:cNvSpPr>
            <a:spLocks noGrp="1"/>
          </p:cNvSpPr>
          <p:nvPr>
            <p:ph type="sldNum" sz="quarter" idx="12"/>
          </p:nvPr>
        </p:nvSpPr>
        <p:spPr/>
        <p:txBody>
          <a:bodyPr/>
          <a:lstStyle>
            <a:lvl1pPr>
              <a:defRPr/>
            </a:lvl1pPr>
          </a:lstStyle>
          <a:p>
            <a:fld id="{DBC30BAB-A3B0-4C16-9247-A0C4DEB39B4C}" type="slidenum">
              <a:rPr lang="en-US"/>
              <a:pPr/>
              <a:t>‹#›</a:t>
            </a:fld>
            <a:endParaRPr lang="en-US" dirty="0"/>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r>
              <a:rPr lang="en-US" dirty="0" smtClean="0"/>
              <a:t>Stephen Paul Maidman, Esquire</a:t>
            </a:r>
          </a:p>
          <a:p>
            <a:r>
              <a:rPr lang="en-US" dirty="0" smtClean="0"/>
              <a:t>1145 Main Street, Suite 417, Springfield, Massachusetts  01103-2123</a:t>
            </a:r>
            <a:endParaRPr lang="en-US" dirty="0"/>
          </a:p>
        </p:txBody>
      </p:sp>
      <p:sp>
        <p:nvSpPr>
          <p:cNvPr id="4" name="Slide Number Placeholder 3"/>
          <p:cNvSpPr>
            <a:spLocks noGrp="1"/>
          </p:cNvSpPr>
          <p:nvPr>
            <p:ph type="sldNum" sz="quarter" idx="12"/>
          </p:nvPr>
        </p:nvSpPr>
        <p:spPr/>
        <p:txBody>
          <a:bodyPr/>
          <a:lstStyle>
            <a:lvl1pPr>
              <a:defRPr/>
            </a:lvl1pPr>
          </a:lstStyle>
          <a:p>
            <a:fld id="{BBF665C8-2796-4ED9-AA95-6ABBEBF3B52B}" type="slidenum">
              <a:rPr lang="en-US"/>
              <a:pPr/>
              <a:t>‹#›</a:t>
            </a:fld>
            <a:endParaRPr lang="en-US" dirty="0"/>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Stephen Paul Maidman, Esquire</a:t>
            </a:r>
          </a:p>
          <a:p>
            <a:r>
              <a:rPr lang="en-US" dirty="0" smtClean="0"/>
              <a:t>1145 Main Street, Suite 417, Springfield, Massachusetts  01103-2123</a:t>
            </a:r>
            <a:endParaRPr lang="en-US" dirty="0"/>
          </a:p>
        </p:txBody>
      </p:sp>
      <p:sp>
        <p:nvSpPr>
          <p:cNvPr id="7" name="Slide Number Placeholder 6"/>
          <p:cNvSpPr>
            <a:spLocks noGrp="1"/>
          </p:cNvSpPr>
          <p:nvPr>
            <p:ph type="sldNum" sz="quarter" idx="12"/>
          </p:nvPr>
        </p:nvSpPr>
        <p:spPr/>
        <p:txBody>
          <a:bodyPr/>
          <a:lstStyle>
            <a:lvl1pPr>
              <a:defRPr/>
            </a:lvl1pPr>
          </a:lstStyle>
          <a:p>
            <a:fld id="{C5A967B4-C7E2-448E-8E03-B98B23D4FAC3}" type="slidenum">
              <a:rPr lang="en-US"/>
              <a:pPr/>
              <a:t>‹#›</a:t>
            </a:fld>
            <a:endParaRPr lang="en-US" dirty="0"/>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Stephen Paul Maidman, Esquire</a:t>
            </a:r>
          </a:p>
          <a:p>
            <a:r>
              <a:rPr lang="en-US" dirty="0" smtClean="0"/>
              <a:t>1145 Main Street, Suite 417, Springfield, Massachusetts  01103-2123</a:t>
            </a:r>
            <a:endParaRPr lang="en-US" dirty="0"/>
          </a:p>
        </p:txBody>
      </p:sp>
      <p:sp>
        <p:nvSpPr>
          <p:cNvPr id="7" name="Slide Number Placeholder 6"/>
          <p:cNvSpPr>
            <a:spLocks noGrp="1"/>
          </p:cNvSpPr>
          <p:nvPr>
            <p:ph type="sldNum" sz="quarter" idx="12"/>
          </p:nvPr>
        </p:nvSpPr>
        <p:spPr/>
        <p:txBody>
          <a:bodyPr/>
          <a:lstStyle>
            <a:lvl1pPr>
              <a:defRPr/>
            </a:lvl1pPr>
          </a:lstStyle>
          <a:p>
            <a:fld id="{AAD120C0-5FE9-42F7-8DA5-65FE0B3D66E2}" type="slidenum">
              <a:rPr lang="en-US"/>
              <a:pPr/>
              <a:t>‹#›</a:t>
            </a:fld>
            <a:endParaRPr lang="en-US" dirty="0"/>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a:lstStyle/>
          <a:p>
            <a:endParaRPr lang="en-US" dirty="0"/>
          </a:p>
        </p:txBody>
      </p:sp>
      <p:sp>
        <p:nvSpPr>
          <p:cNvPr id="1027"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1066800" y="1676400"/>
            <a:ext cx="772795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dt" sz="half" idx="2"/>
          </p:nvPr>
        </p:nvSpPr>
        <p:spPr bwMode="auto">
          <a:xfrm>
            <a:off x="381000" y="61722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vl1pPr>
          </a:lstStyle>
          <a:p>
            <a:endParaRPr lang="en-US" dirty="0"/>
          </a:p>
        </p:txBody>
      </p:sp>
      <p:sp>
        <p:nvSpPr>
          <p:cNvPr id="1030" name="Rectangle 6"/>
          <p:cNvSpPr>
            <a:spLocks noGrp="1" noChangeArrowheads="1"/>
          </p:cNvSpPr>
          <p:nvPr>
            <p:ph type="ftr" sz="quarter" idx="3"/>
          </p:nvPr>
        </p:nvSpPr>
        <p:spPr bwMode="auto">
          <a:xfrm>
            <a:off x="3124200" y="61722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i="1">
                <a:latin typeface="Arial" pitchFamily="34" charset="0"/>
              </a:defRPr>
            </a:lvl1pPr>
          </a:lstStyle>
          <a:p>
            <a:r>
              <a:rPr lang="en-US" dirty="0" smtClean="0"/>
              <a:t>Stephen Paul Maidman, Esquire</a:t>
            </a:r>
          </a:p>
          <a:p>
            <a:r>
              <a:rPr lang="en-US" dirty="0" smtClean="0"/>
              <a:t>1145 Main Street, Suite 417, Springfield, Massachusetts  01103-2123</a:t>
            </a:r>
            <a:endParaRPr lang="en-US" dirty="0"/>
          </a:p>
        </p:txBody>
      </p:sp>
      <p:sp>
        <p:nvSpPr>
          <p:cNvPr id="1031" name="Rectangle 7"/>
          <p:cNvSpPr>
            <a:spLocks noGrp="1" noChangeArrowheads="1"/>
          </p:cNvSpPr>
          <p:nvPr>
            <p:ph type="sldNum" sz="quarter" idx="4"/>
          </p:nvPr>
        </p:nvSpPr>
        <p:spPr bwMode="auto">
          <a:xfrm>
            <a:off x="6858000" y="61722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atin typeface="Arial" pitchFamily="34" charset="0"/>
              </a:defRPr>
            </a:lvl1pPr>
          </a:lstStyle>
          <a:p>
            <a:fld id="{F156B9E2-D496-4A6A-AE85-22C87C622F77}" type="slidenum">
              <a:rPr lang="en-US"/>
              <a:pPr/>
              <a:t>‹#›</a:t>
            </a:fld>
            <a:endParaRPr lang="en-US" dirty="0"/>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p:transition>
  <p:hf hd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75000"/>
        <a:buFont typeface="Monotype Sorts" charset="2"/>
        <a:buChar char="u"/>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65000"/>
        <a:buFont typeface="Monotype Sorts" charset="2"/>
        <a:buChar char="u"/>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3"/>
          </p:nvPr>
        </p:nvSpPr>
        <p:spPr>
          <a:xfrm>
            <a:off x="990600" y="5867400"/>
            <a:ext cx="6248400" cy="838200"/>
          </a:xfrm>
        </p:spPr>
        <p:txBody>
          <a:bodyPr/>
          <a:lstStyle/>
          <a:p>
            <a:r>
              <a:rPr lang="en-US" dirty="0" smtClean="0"/>
              <a:t>Stephen Paul Maidman, Esquire</a:t>
            </a:r>
          </a:p>
          <a:p>
            <a:r>
              <a:rPr lang="en-US" dirty="0" smtClean="0"/>
              <a:t>1145 Main Street, Suite 417, Springfield, Massachusetts  01103-2123</a:t>
            </a:r>
          </a:p>
          <a:p>
            <a:r>
              <a:rPr lang="en-US" dirty="0" smtClean="0"/>
              <a:t>(413)  731-7300     maidman@att.net</a:t>
            </a:r>
            <a:endParaRPr lang="en-US" dirty="0"/>
          </a:p>
        </p:txBody>
      </p:sp>
      <p:sp>
        <p:nvSpPr>
          <p:cNvPr id="5" name="Rectangle 7"/>
          <p:cNvSpPr>
            <a:spLocks noGrp="1" noChangeArrowheads="1"/>
          </p:cNvSpPr>
          <p:nvPr>
            <p:ph type="sldNum" sz="quarter" idx="4"/>
          </p:nvPr>
        </p:nvSpPr>
        <p:spPr/>
        <p:txBody>
          <a:bodyPr/>
          <a:lstStyle/>
          <a:p>
            <a:fld id="{FF7EAEE7-5C45-46C3-ADD7-09E1F76D1E12}" type="slidenum">
              <a:rPr lang="en-US"/>
              <a:pPr/>
              <a:t>1</a:t>
            </a:fld>
            <a:endParaRPr lang="en-US" dirty="0"/>
          </a:p>
        </p:txBody>
      </p:sp>
      <p:sp>
        <p:nvSpPr>
          <p:cNvPr id="5122" name="Rectangle 2"/>
          <p:cNvSpPr>
            <a:spLocks noGrp="1" noChangeArrowheads="1"/>
          </p:cNvSpPr>
          <p:nvPr>
            <p:ph type="ctrTitle"/>
          </p:nvPr>
        </p:nvSpPr>
        <p:spPr>
          <a:xfrm>
            <a:off x="381000" y="1524000"/>
            <a:ext cx="7772400" cy="1905000"/>
          </a:xfrm>
          <a:noFill/>
          <a:ln/>
        </p:spPr>
        <p:txBody>
          <a:bodyPr>
            <a:normAutofit fontScale="90000"/>
          </a:bodyPr>
          <a:lstStyle/>
          <a:p>
            <a:pPr algn="ctr"/>
            <a:r>
              <a:rPr lang="en-US" sz="4000" dirty="0"/>
              <a:t/>
            </a:r>
            <a:br>
              <a:rPr lang="en-US" sz="4000" dirty="0"/>
            </a:br>
            <a:r>
              <a:rPr lang="en-US" sz="4000" dirty="0" smtClean="0"/>
              <a:t>2016-2017</a:t>
            </a:r>
            <a:br>
              <a:rPr lang="en-US" sz="4000" dirty="0" smtClean="0"/>
            </a:br>
            <a:r>
              <a:rPr lang="en-US" sz="4000" dirty="0" smtClean="0"/>
              <a:t> UNITED STATES SUPREME COURT </a:t>
            </a:r>
            <a:br>
              <a:rPr lang="en-US" sz="4000" dirty="0" smtClean="0"/>
            </a:br>
            <a:r>
              <a:rPr lang="en-US" sz="4000" dirty="0" smtClean="0"/>
              <a:t>CONSTITUTIONAL CRIMINAL PROCEDURE CASES</a:t>
            </a:r>
            <a:r>
              <a:rPr lang="en-US" dirty="0" smtClean="0"/>
              <a:t/>
            </a:r>
            <a:br>
              <a:rPr lang="en-US" dirty="0" smtClean="0"/>
            </a:br>
            <a:endParaRPr lang="en-US" dirty="0"/>
          </a:p>
        </p:txBody>
      </p:sp>
      <p:sp>
        <p:nvSpPr>
          <p:cNvPr id="5123" name="Rectangle 3"/>
          <p:cNvSpPr>
            <a:spLocks noGrp="1" noChangeArrowheads="1"/>
          </p:cNvSpPr>
          <p:nvPr>
            <p:ph type="subTitle" idx="1"/>
          </p:nvPr>
        </p:nvSpPr>
        <p:spPr>
          <a:xfrm>
            <a:off x="228600" y="3733800"/>
            <a:ext cx="8610600" cy="2286000"/>
          </a:xfrm>
          <a:noFill/>
          <a:ln/>
        </p:spPr>
        <p:txBody>
          <a:bodyPr>
            <a:normAutofit fontScale="77500" lnSpcReduction="20000"/>
          </a:bodyPr>
          <a:lstStyle/>
          <a:p>
            <a:pPr>
              <a:defRPr/>
            </a:pPr>
            <a:r>
              <a:rPr lang="en-US" sz="4400" dirty="0" smtClean="0"/>
              <a:t>2018 </a:t>
            </a:r>
            <a:r>
              <a:rPr lang="en-US" sz="4400" dirty="0"/>
              <a:t>MACDL </a:t>
            </a:r>
            <a:br>
              <a:rPr lang="en-US" sz="4400" dirty="0"/>
            </a:br>
            <a:r>
              <a:rPr lang="en-US" sz="4400" dirty="0"/>
              <a:t>ADVANCED POST-CONVICTION LITIGATION SEMINAR</a:t>
            </a:r>
          </a:p>
          <a:p>
            <a:pPr>
              <a:defRPr/>
            </a:pPr>
            <a:endParaRPr lang="en-US" sz="2900" i="1" dirty="0"/>
          </a:p>
          <a:p>
            <a:endParaRPr lang="en-US" sz="1500" i="1" dirty="0" smtClean="0"/>
          </a:p>
          <a:p>
            <a:r>
              <a:rPr lang="en-US" sz="3500" i="1" dirty="0" smtClean="0"/>
              <a:t>STEPHEN </a:t>
            </a:r>
            <a:r>
              <a:rPr lang="en-US" sz="3500" i="1" dirty="0"/>
              <a:t>PAUL MAIDMAN, ESQUIRE</a:t>
            </a:r>
            <a:endParaRPr lang="en-US" sz="3500" dirty="0"/>
          </a:p>
          <a:p>
            <a:endParaRPr lang="en-US" dirty="0"/>
          </a:p>
        </p:txBody>
      </p:sp>
    </p:spTree>
    <p:extLst>
      <p:ext uri="{BB962C8B-B14F-4D97-AF65-F5344CB8AC3E}">
        <p14:creationId xmlns:p14="http://schemas.microsoft.com/office/powerpoint/2010/main" val="2695519119"/>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FFFF00"/>
                </a:solidFill>
              </a:rPr>
              <a:t>Immigration Consequences of IAC</a:t>
            </a:r>
            <a:br>
              <a:rPr lang="en-US" sz="3200" dirty="0">
                <a:solidFill>
                  <a:srgbClr val="FFFF00"/>
                </a:solidFill>
              </a:rPr>
            </a:br>
            <a:r>
              <a:rPr lang="en-US" sz="3200" i="1" dirty="0">
                <a:solidFill>
                  <a:srgbClr val="FFFF00"/>
                </a:solidFill>
              </a:rPr>
              <a:t>Lee v. United States</a:t>
            </a:r>
            <a:r>
              <a:rPr lang="en-US" sz="3200" dirty="0">
                <a:solidFill>
                  <a:srgbClr val="FFFF00"/>
                </a:solidFill>
              </a:rPr>
              <a:t>, 137 S. Ct. 1958 (2017)</a:t>
            </a:r>
            <a:endParaRPr lang="en-US" dirty="0"/>
          </a:p>
        </p:txBody>
      </p:sp>
      <p:sp>
        <p:nvSpPr>
          <p:cNvPr id="3" name="Content Placeholder 2"/>
          <p:cNvSpPr>
            <a:spLocks noGrp="1"/>
          </p:cNvSpPr>
          <p:nvPr>
            <p:ph idx="1"/>
          </p:nvPr>
        </p:nvSpPr>
        <p:spPr>
          <a:xfrm>
            <a:off x="152400" y="1676400"/>
            <a:ext cx="8642350" cy="4343400"/>
          </a:xfrm>
        </p:spPr>
        <p:txBody>
          <a:bodyPr/>
          <a:lstStyle/>
          <a:p>
            <a:r>
              <a:rPr lang="en-US" sz="2200" i="1" dirty="0" smtClean="0"/>
              <a:t>Strickland</a:t>
            </a:r>
            <a:r>
              <a:rPr lang="en-US" sz="2200" dirty="0" smtClean="0"/>
              <a:t> standard:  deficient attorney performance and prejudice.</a:t>
            </a:r>
          </a:p>
          <a:p>
            <a:pPr lvl="1"/>
            <a:r>
              <a:rPr lang="en-US" sz="2200" dirty="0" smtClean="0"/>
              <a:t>Government concedes deficient attorney performance</a:t>
            </a:r>
            <a:r>
              <a:rPr lang="en-US" sz="2200" dirty="0"/>
              <a:t>.</a:t>
            </a:r>
            <a:endParaRPr lang="en-US" sz="2200" dirty="0" smtClean="0"/>
          </a:p>
          <a:p>
            <a:pPr lvl="1"/>
            <a:r>
              <a:rPr lang="en-US" sz="2200" dirty="0" smtClean="0"/>
              <a:t>Government claims </a:t>
            </a:r>
            <a:r>
              <a:rPr lang="el-GR" sz="2200" dirty="0" smtClean="0"/>
              <a:t>Δ</a:t>
            </a:r>
            <a:r>
              <a:rPr lang="en-US" sz="2200" dirty="0" smtClean="0"/>
              <a:t> cannot show prejudice because </a:t>
            </a:r>
            <a:r>
              <a:rPr lang="el-GR" sz="2200" dirty="0" smtClean="0"/>
              <a:t>Δ</a:t>
            </a:r>
            <a:r>
              <a:rPr lang="en-US" sz="2200" dirty="0" smtClean="0"/>
              <a:t> had no viable defense and </a:t>
            </a:r>
            <a:r>
              <a:rPr lang="el-GR" sz="2200" dirty="0" smtClean="0"/>
              <a:t>Δ</a:t>
            </a:r>
            <a:r>
              <a:rPr lang="en-US" sz="2200" dirty="0" smtClean="0"/>
              <a:t> would have almost certainly lost and found himself subject to deportation with a longer prison sentence.</a:t>
            </a:r>
          </a:p>
          <a:p>
            <a:pPr lvl="1"/>
            <a:r>
              <a:rPr lang="el-GR" sz="2200" dirty="0" smtClean="0"/>
              <a:t>Δ</a:t>
            </a:r>
            <a:r>
              <a:rPr lang="en-US" sz="2200" dirty="0" smtClean="0"/>
              <a:t> claims had he known he would have been deported by pleading guilty, he would have gambled on trial, risking more jail time for whatever small chance there might be of acquittal that would let him remain in United States.</a:t>
            </a:r>
          </a:p>
          <a:p>
            <a:pPr lvl="1"/>
            <a:r>
              <a:rPr lang="en-US" sz="2200" dirty="0" smtClean="0"/>
              <a:t>Government response; no prejudice from plea where only hope was something unexpected and unpredictable would happen at trial that would lead to acquittal.</a:t>
            </a:r>
            <a:endParaRPr lang="en-US" sz="2200" dirty="0"/>
          </a:p>
        </p:txBody>
      </p:sp>
      <p:sp>
        <p:nvSpPr>
          <p:cNvPr id="4" name="Footer Placeholder 3"/>
          <p:cNvSpPr>
            <a:spLocks noGrp="1"/>
          </p:cNvSpPr>
          <p:nvPr>
            <p:ph type="ftr" sz="quarter" idx="11"/>
          </p:nvPr>
        </p:nvSpPr>
        <p:spPr/>
        <p:txBody>
          <a:bodyPr/>
          <a:lstStyle/>
          <a:p>
            <a:r>
              <a:rPr lang="en-US" dirty="0" smtClean="0"/>
              <a:t>Stephen Paul Maidman, Esquire</a:t>
            </a:r>
          </a:p>
          <a:p>
            <a:r>
              <a:rPr lang="en-US" dirty="0" smtClean="0"/>
              <a:t>1145 Main Street, Suite 417, Springfield, Massachusetts  01103-2123</a:t>
            </a:r>
          </a:p>
          <a:p>
            <a:r>
              <a:rPr lang="en-US" dirty="0" smtClean="0"/>
              <a:t>(413)  731-7300     maidman@att.net</a:t>
            </a:r>
            <a:endParaRPr lang="en-US" dirty="0"/>
          </a:p>
        </p:txBody>
      </p:sp>
      <p:sp>
        <p:nvSpPr>
          <p:cNvPr id="5" name="Slide Number Placeholder 4"/>
          <p:cNvSpPr>
            <a:spLocks noGrp="1"/>
          </p:cNvSpPr>
          <p:nvPr>
            <p:ph type="sldNum" sz="quarter" idx="12"/>
          </p:nvPr>
        </p:nvSpPr>
        <p:spPr/>
        <p:txBody>
          <a:bodyPr/>
          <a:lstStyle/>
          <a:p>
            <a:fld id="{3DE9C89B-6CBF-4EE2-81C8-FBDCA804E63B}" type="slidenum">
              <a:rPr lang="en-US" smtClean="0"/>
              <a:pPr/>
              <a:t>10</a:t>
            </a:fld>
            <a:endParaRPr lang="en-US" dirty="0"/>
          </a:p>
        </p:txBody>
      </p:sp>
    </p:spTree>
    <p:extLst>
      <p:ext uri="{BB962C8B-B14F-4D97-AF65-F5344CB8AC3E}">
        <p14:creationId xmlns:p14="http://schemas.microsoft.com/office/powerpoint/2010/main" val="2372507053"/>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FFFF00"/>
                </a:solidFill>
              </a:rPr>
              <a:t>Immigration Consequences of IAC</a:t>
            </a:r>
            <a:br>
              <a:rPr lang="en-US" sz="3200" dirty="0">
                <a:solidFill>
                  <a:srgbClr val="FFFF00"/>
                </a:solidFill>
              </a:rPr>
            </a:br>
            <a:r>
              <a:rPr lang="en-US" sz="3200" i="1" dirty="0">
                <a:solidFill>
                  <a:srgbClr val="FFFF00"/>
                </a:solidFill>
              </a:rPr>
              <a:t>Lee v. United States</a:t>
            </a:r>
            <a:r>
              <a:rPr lang="en-US" sz="3200" dirty="0">
                <a:solidFill>
                  <a:srgbClr val="FFFF00"/>
                </a:solidFill>
              </a:rPr>
              <a:t>, 137 S. Ct. 1958 (2017)</a:t>
            </a:r>
            <a:endParaRPr lang="en-US" dirty="0"/>
          </a:p>
        </p:txBody>
      </p:sp>
      <p:sp>
        <p:nvSpPr>
          <p:cNvPr id="3" name="Content Placeholder 2"/>
          <p:cNvSpPr>
            <a:spLocks noGrp="1"/>
          </p:cNvSpPr>
          <p:nvPr>
            <p:ph idx="1"/>
          </p:nvPr>
        </p:nvSpPr>
        <p:spPr>
          <a:xfrm>
            <a:off x="152400" y="1676400"/>
            <a:ext cx="8642350" cy="4114800"/>
          </a:xfrm>
        </p:spPr>
        <p:txBody>
          <a:bodyPr>
            <a:normAutofit fontScale="55000" lnSpcReduction="20000"/>
          </a:bodyPr>
          <a:lstStyle/>
          <a:p>
            <a:r>
              <a:rPr lang="en-US" sz="4500" i="1" dirty="0" smtClean="0"/>
              <a:t>Hill v. Lockhart </a:t>
            </a:r>
            <a:r>
              <a:rPr lang="en-US" sz="4500" dirty="0" smtClean="0"/>
              <a:t>– Extending right to effective assistance of counsel to plea stage; would </a:t>
            </a:r>
            <a:r>
              <a:rPr lang="el-GR" sz="4500" dirty="0" smtClean="0"/>
              <a:t>Δ</a:t>
            </a:r>
            <a:r>
              <a:rPr lang="en-US" sz="4500" dirty="0" smtClean="0"/>
              <a:t> have </a:t>
            </a:r>
            <a:r>
              <a:rPr lang="en-US" sz="4500" i="1" dirty="0" smtClean="0"/>
              <a:t>rejected</a:t>
            </a:r>
            <a:r>
              <a:rPr lang="en-US" sz="4500" dirty="0" smtClean="0"/>
              <a:t> guilty plea but for erroneous advice.</a:t>
            </a:r>
          </a:p>
          <a:p>
            <a:r>
              <a:rPr lang="en-US" sz="4500" i="1" dirty="0" err="1"/>
              <a:t>Laffler</a:t>
            </a:r>
            <a:r>
              <a:rPr lang="en-US" sz="4500" i="1" dirty="0"/>
              <a:t> v. Cooper </a:t>
            </a:r>
            <a:r>
              <a:rPr lang="en-US" sz="4500" dirty="0"/>
              <a:t>– IAC by giving </a:t>
            </a:r>
            <a:r>
              <a:rPr lang="el-GR" sz="4500" dirty="0"/>
              <a:t>Δ</a:t>
            </a:r>
            <a:r>
              <a:rPr lang="en-US" sz="4500" dirty="0"/>
              <a:t> patently erroneous advice causing </a:t>
            </a:r>
            <a:r>
              <a:rPr lang="el-GR" sz="4500" dirty="0"/>
              <a:t>Δ</a:t>
            </a:r>
            <a:r>
              <a:rPr lang="en-US" sz="4500" dirty="0"/>
              <a:t> to reject </a:t>
            </a:r>
            <a:r>
              <a:rPr lang="en-US" sz="4500" dirty="0" smtClean="0"/>
              <a:t>a guilty </a:t>
            </a:r>
            <a:r>
              <a:rPr lang="en-US" sz="4500" dirty="0"/>
              <a:t>plea deal he should have </a:t>
            </a:r>
            <a:r>
              <a:rPr lang="en-US" sz="4500" i="1" dirty="0"/>
              <a:t>accepted</a:t>
            </a:r>
            <a:r>
              <a:rPr lang="en-US" sz="4500" dirty="0" smtClean="0"/>
              <a:t>.</a:t>
            </a:r>
          </a:p>
          <a:p>
            <a:r>
              <a:rPr lang="en-US" sz="4500" i="1" dirty="0" smtClean="0"/>
              <a:t>Missouri v. Frye </a:t>
            </a:r>
            <a:r>
              <a:rPr lang="en-US" sz="4500" dirty="0" smtClean="0"/>
              <a:t>– IAC for failure to communicate plea deal to </a:t>
            </a:r>
            <a:r>
              <a:rPr lang="el-GR" sz="4500" dirty="0" smtClean="0"/>
              <a:t>Δ</a:t>
            </a:r>
            <a:r>
              <a:rPr lang="en-US" sz="4500" dirty="0" smtClean="0"/>
              <a:t>; must show </a:t>
            </a:r>
            <a:r>
              <a:rPr lang="el-GR" sz="4500" dirty="0" smtClean="0"/>
              <a:t>Δ</a:t>
            </a:r>
            <a:r>
              <a:rPr lang="en-US" sz="4500" dirty="0" smtClean="0"/>
              <a:t> would have </a:t>
            </a:r>
            <a:r>
              <a:rPr lang="en-US" sz="4500" i="1" dirty="0" smtClean="0"/>
              <a:t>accepted </a:t>
            </a:r>
            <a:r>
              <a:rPr lang="en-US" sz="4500" dirty="0" smtClean="0"/>
              <a:t>earlier guilty plea deal </a:t>
            </a:r>
            <a:r>
              <a:rPr lang="en-US" sz="4500" i="1" dirty="0" smtClean="0"/>
              <a:t>and</a:t>
            </a:r>
            <a:r>
              <a:rPr lang="en-US" sz="4500" dirty="0" smtClean="0"/>
              <a:t> reasonable probability </a:t>
            </a:r>
            <a:r>
              <a:rPr lang="el-GR" sz="4500" dirty="0" smtClean="0"/>
              <a:t>Δ</a:t>
            </a:r>
            <a:r>
              <a:rPr lang="en-US" sz="4500" dirty="0" smtClean="0"/>
              <a:t> would get more favorable result by pleading guilty. </a:t>
            </a:r>
          </a:p>
          <a:p>
            <a:r>
              <a:rPr lang="en-US" sz="4500" i="1" dirty="0" smtClean="0"/>
              <a:t>Padilla </a:t>
            </a:r>
            <a:r>
              <a:rPr lang="en-US" sz="4500" i="1" dirty="0"/>
              <a:t>v Kentucky </a:t>
            </a:r>
            <a:r>
              <a:rPr lang="en-US" sz="4500" dirty="0"/>
              <a:t>– Sixth Amendment requires counsel to provide accurate advice concerning </a:t>
            </a:r>
            <a:r>
              <a:rPr lang="en-US" sz="4500" dirty="0" smtClean="0"/>
              <a:t>collateral consequences — the </a:t>
            </a:r>
            <a:r>
              <a:rPr lang="en-US" sz="4500" dirty="0"/>
              <a:t>potential removal consequences of a guilty </a:t>
            </a:r>
            <a:r>
              <a:rPr lang="en-US" sz="4500" dirty="0" smtClean="0"/>
              <a:t>plea.</a:t>
            </a:r>
            <a:endParaRPr lang="en-US" sz="4500" dirty="0"/>
          </a:p>
          <a:p>
            <a:endParaRPr lang="en-US" sz="2400" dirty="0" smtClean="0"/>
          </a:p>
          <a:p>
            <a:endParaRPr lang="en-US" sz="2400" dirty="0"/>
          </a:p>
        </p:txBody>
      </p:sp>
      <p:sp>
        <p:nvSpPr>
          <p:cNvPr id="4" name="Footer Placeholder 3"/>
          <p:cNvSpPr>
            <a:spLocks noGrp="1"/>
          </p:cNvSpPr>
          <p:nvPr>
            <p:ph type="ftr" sz="quarter" idx="11"/>
          </p:nvPr>
        </p:nvSpPr>
        <p:spPr/>
        <p:txBody>
          <a:bodyPr/>
          <a:lstStyle/>
          <a:p>
            <a:r>
              <a:rPr lang="en-US" dirty="0" smtClean="0"/>
              <a:t>Stephen Paul Maidman, Esquire</a:t>
            </a:r>
          </a:p>
          <a:p>
            <a:r>
              <a:rPr lang="en-US" dirty="0" smtClean="0"/>
              <a:t>1145 Main Street, Suite 417, Springfield, Massachusetts  01103-2123</a:t>
            </a:r>
          </a:p>
          <a:p>
            <a:r>
              <a:rPr lang="en-US" dirty="0" smtClean="0"/>
              <a:t>(413)  731-7300     maidman@att.net</a:t>
            </a:r>
            <a:endParaRPr lang="en-US" dirty="0"/>
          </a:p>
        </p:txBody>
      </p:sp>
      <p:sp>
        <p:nvSpPr>
          <p:cNvPr id="5" name="Slide Number Placeholder 4"/>
          <p:cNvSpPr>
            <a:spLocks noGrp="1"/>
          </p:cNvSpPr>
          <p:nvPr>
            <p:ph type="sldNum" sz="quarter" idx="12"/>
          </p:nvPr>
        </p:nvSpPr>
        <p:spPr/>
        <p:txBody>
          <a:bodyPr/>
          <a:lstStyle/>
          <a:p>
            <a:fld id="{3DE9C89B-6CBF-4EE2-81C8-FBDCA804E63B}" type="slidenum">
              <a:rPr lang="en-US" smtClean="0"/>
              <a:pPr/>
              <a:t>11</a:t>
            </a:fld>
            <a:endParaRPr lang="en-US" dirty="0"/>
          </a:p>
        </p:txBody>
      </p:sp>
    </p:spTree>
    <p:extLst>
      <p:ext uri="{BB962C8B-B14F-4D97-AF65-F5344CB8AC3E}">
        <p14:creationId xmlns:p14="http://schemas.microsoft.com/office/powerpoint/2010/main" val="3807583223"/>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772400" cy="1104900"/>
          </a:xfrm>
        </p:spPr>
        <p:txBody>
          <a:bodyPr/>
          <a:lstStyle/>
          <a:p>
            <a:r>
              <a:rPr lang="en-US" sz="3200" dirty="0">
                <a:solidFill>
                  <a:srgbClr val="FFFF00"/>
                </a:solidFill>
              </a:rPr>
              <a:t>Immigration Consequences of IAC</a:t>
            </a:r>
            <a:br>
              <a:rPr lang="en-US" sz="3200" dirty="0">
                <a:solidFill>
                  <a:srgbClr val="FFFF00"/>
                </a:solidFill>
              </a:rPr>
            </a:br>
            <a:r>
              <a:rPr lang="en-US" sz="3200" i="1" dirty="0">
                <a:solidFill>
                  <a:srgbClr val="FFFF00"/>
                </a:solidFill>
              </a:rPr>
              <a:t>Lee v. United States</a:t>
            </a:r>
            <a:r>
              <a:rPr lang="en-US" sz="3200" dirty="0">
                <a:solidFill>
                  <a:srgbClr val="FFFF00"/>
                </a:solidFill>
              </a:rPr>
              <a:t>, 137 S. Ct. 1958 (2017)</a:t>
            </a:r>
            <a:endParaRPr lang="en-US" dirty="0"/>
          </a:p>
        </p:txBody>
      </p:sp>
      <p:sp>
        <p:nvSpPr>
          <p:cNvPr id="3" name="Content Placeholder 2"/>
          <p:cNvSpPr>
            <a:spLocks noGrp="1"/>
          </p:cNvSpPr>
          <p:nvPr>
            <p:ph idx="1"/>
          </p:nvPr>
        </p:nvSpPr>
        <p:spPr>
          <a:xfrm>
            <a:off x="304800" y="1447800"/>
            <a:ext cx="8489950" cy="4267200"/>
          </a:xfrm>
        </p:spPr>
        <p:txBody>
          <a:bodyPr/>
          <a:lstStyle/>
          <a:p>
            <a:r>
              <a:rPr lang="en-US" sz="2400" dirty="0" smtClean="0"/>
              <a:t>Held:  </a:t>
            </a:r>
            <a:r>
              <a:rPr lang="el-GR" sz="2400" dirty="0" smtClean="0"/>
              <a:t>Δ</a:t>
            </a:r>
            <a:r>
              <a:rPr lang="en-US" sz="2400" dirty="0" smtClean="0"/>
              <a:t> demonstrated </a:t>
            </a:r>
            <a:r>
              <a:rPr lang="en-US" sz="2400" i="1" dirty="0" smtClean="0"/>
              <a:t>Strickland</a:t>
            </a:r>
            <a:r>
              <a:rPr lang="en-US" sz="2400" dirty="0" smtClean="0"/>
              <a:t> prejudice; but for counsel’s errors,  </a:t>
            </a:r>
            <a:r>
              <a:rPr lang="el-GR" sz="2400" dirty="0" smtClean="0"/>
              <a:t>Δ</a:t>
            </a:r>
            <a:r>
              <a:rPr lang="en-US" sz="2400" dirty="0" smtClean="0"/>
              <a:t>  would not have pleaded guilty and insisted on going to trial.  </a:t>
            </a:r>
            <a:r>
              <a:rPr lang="en-US" sz="2400" i="1" dirty="0" smtClean="0"/>
              <a:t>Hill v. Lockhart.</a:t>
            </a:r>
          </a:p>
          <a:p>
            <a:pPr lvl="1"/>
            <a:r>
              <a:rPr lang="en-US" sz="2400" dirty="0" smtClean="0"/>
              <a:t>More to consider in IAC prejudice analysis than simply the likelihood of success at trial.</a:t>
            </a:r>
          </a:p>
          <a:p>
            <a:pPr lvl="1"/>
            <a:r>
              <a:rPr lang="en-US" sz="2400" dirty="0" smtClean="0"/>
              <a:t>Decision to plead guilty involves assessing the respective consequences of conviction after trial and by plea.</a:t>
            </a:r>
          </a:p>
          <a:p>
            <a:pPr marL="0" indent="0">
              <a:buNone/>
            </a:pPr>
            <a:endParaRPr lang="en-US" sz="2400" dirty="0" smtClean="0"/>
          </a:p>
          <a:p>
            <a:pPr marL="457200" lvl="1" indent="0">
              <a:buNone/>
            </a:pPr>
            <a:endParaRPr lang="en-US" dirty="0" smtClean="0"/>
          </a:p>
          <a:p>
            <a:endParaRPr lang="en-US" sz="2100" dirty="0"/>
          </a:p>
        </p:txBody>
      </p:sp>
      <p:sp>
        <p:nvSpPr>
          <p:cNvPr id="4" name="Footer Placeholder 3"/>
          <p:cNvSpPr>
            <a:spLocks noGrp="1"/>
          </p:cNvSpPr>
          <p:nvPr>
            <p:ph type="ftr" sz="quarter" idx="11"/>
          </p:nvPr>
        </p:nvSpPr>
        <p:spPr/>
        <p:txBody>
          <a:bodyPr/>
          <a:lstStyle/>
          <a:p>
            <a:r>
              <a:rPr lang="en-US" dirty="0" smtClean="0"/>
              <a:t>Stephen Paul Maid man, Esquire</a:t>
            </a:r>
          </a:p>
          <a:p>
            <a:r>
              <a:rPr lang="en-US" dirty="0" smtClean="0"/>
              <a:t>1145 Main Street, Suite 417, Springfield, Massachusetts  01103-2123</a:t>
            </a:r>
          </a:p>
          <a:p>
            <a:r>
              <a:rPr lang="en-US" dirty="0" smtClean="0"/>
              <a:t>(413)  731-7300     maidman@att.net</a:t>
            </a:r>
            <a:endParaRPr lang="en-US" dirty="0"/>
          </a:p>
        </p:txBody>
      </p:sp>
      <p:sp>
        <p:nvSpPr>
          <p:cNvPr id="5" name="Slide Number Placeholder 4"/>
          <p:cNvSpPr>
            <a:spLocks noGrp="1"/>
          </p:cNvSpPr>
          <p:nvPr>
            <p:ph type="sldNum" sz="quarter" idx="12"/>
          </p:nvPr>
        </p:nvSpPr>
        <p:spPr/>
        <p:txBody>
          <a:bodyPr/>
          <a:lstStyle/>
          <a:p>
            <a:fld id="{3DE9C89B-6CBF-4EE2-81C8-FBDCA804E63B}" type="slidenum">
              <a:rPr lang="en-US" smtClean="0"/>
              <a:pPr/>
              <a:t>12</a:t>
            </a:fld>
            <a:endParaRPr lang="en-US" dirty="0"/>
          </a:p>
        </p:txBody>
      </p:sp>
    </p:spTree>
    <p:extLst>
      <p:ext uri="{BB962C8B-B14F-4D97-AF65-F5344CB8AC3E}">
        <p14:creationId xmlns:p14="http://schemas.microsoft.com/office/powerpoint/2010/main" val="2764276798"/>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FFFF00"/>
                </a:solidFill>
              </a:rPr>
              <a:t>Immigration Consequences of IAC</a:t>
            </a:r>
            <a:br>
              <a:rPr lang="en-US" sz="3200" dirty="0">
                <a:solidFill>
                  <a:srgbClr val="FFFF00"/>
                </a:solidFill>
              </a:rPr>
            </a:br>
            <a:r>
              <a:rPr lang="en-US" sz="3200" i="1" dirty="0">
                <a:solidFill>
                  <a:srgbClr val="FFFF00"/>
                </a:solidFill>
              </a:rPr>
              <a:t>Lee v. United States</a:t>
            </a:r>
            <a:r>
              <a:rPr lang="en-US" sz="3200" dirty="0">
                <a:solidFill>
                  <a:srgbClr val="FFFF00"/>
                </a:solidFill>
              </a:rPr>
              <a:t>, 137 S. Ct. 1958 (2017)</a:t>
            </a:r>
            <a:endParaRPr lang="en-US" dirty="0"/>
          </a:p>
        </p:txBody>
      </p:sp>
      <p:sp>
        <p:nvSpPr>
          <p:cNvPr id="3" name="Content Placeholder 2"/>
          <p:cNvSpPr>
            <a:spLocks noGrp="1"/>
          </p:cNvSpPr>
          <p:nvPr>
            <p:ph idx="1"/>
          </p:nvPr>
        </p:nvSpPr>
        <p:spPr>
          <a:xfrm>
            <a:off x="381000" y="1676400"/>
            <a:ext cx="8413750" cy="4114800"/>
          </a:xfrm>
        </p:spPr>
        <p:txBody>
          <a:bodyPr/>
          <a:lstStyle/>
          <a:p>
            <a:pPr>
              <a:buClr>
                <a:srgbClr val="FFFFFF"/>
              </a:buClr>
            </a:pPr>
            <a:r>
              <a:rPr lang="en-US" sz="2400" dirty="0">
                <a:solidFill>
                  <a:srgbClr val="FFFFFF"/>
                </a:solidFill>
              </a:rPr>
              <a:t>When consequences from </a:t>
            </a:r>
            <a:r>
              <a:rPr lang="el-GR" sz="2400" dirty="0">
                <a:solidFill>
                  <a:srgbClr val="FFFFFF"/>
                </a:solidFill>
              </a:rPr>
              <a:t>Δ</a:t>
            </a:r>
            <a:r>
              <a:rPr lang="en-US" sz="2400" dirty="0">
                <a:solidFill>
                  <a:srgbClr val="FFFFFF"/>
                </a:solidFill>
              </a:rPr>
              <a:t> ‘s perspective are similarly dire, even the smallest chance of success at trial may look </a:t>
            </a:r>
            <a:r>
              <a:rPr lang="en-US" sz="2400" dirty="0" smtClean="0">
                <a:solidFill>
                  <a:srgbClr val="FFFFFF"/>
                </a:solidFill>
              </a:rPr>
              <a:t>attractive</a:t>
            </a:r>
            <a:r>
              <a:rPr lang="en-US" dirty="0" smtClean="0">
                <a:solidFill>
                  <a:srgbClr val="FFFFFF"/>
                </a:solidFill>
              </a:rPr>
              <a:t>.</a:t>
            </a:r>
            <a:endParaRPr lang="en-US" dirty="0">
              <a:solidFill>
                <a:srgbClr val="FFFFFF"/>
              </a:solidFill>
            </a:endParaRPr>
          </a:p>
          <a:p>
            <a:pPr lvl="1">
              <a:buClr>
                <a:srgbClr val="FFFFFF"/>
              </a:buClr>
            </a:pPr>
            <a:r>
              <a:rPr lang="el-GR" sz="2400" dirty="0">
                <a:solidFill>
                  <a:srgbClr val="FFFFFF"/>
                </a:solidFill>
              </a:rPr>
              <a:t>Δ</a:t>
            </a:r>
            <a:r>
              <a:rPr lang="en-US" sz="2400" dirty="0">
                <a:solidFill>
                  <a:srgbClr val="FFFFFF"/>
                </a:solidFill>
              </a:rPr>
              <a:t> </a:t>
            </a:r>
            <a:r>
              <a:rPr lang="en-US" sz="2400" i="1" dirty="0" smtClean="0">
                <a:solidFill>
                  <a:srgbClr val="FFFFFF"/>
                </a:solidFill>
              </a:rPr>
              <a:t>persuasively demonstrated </a:t>
            </a:r>
            <a:r>
              <a:rPr lang="en-US" sz="2400" dirty="0" smtClean="0">
                <a:solidFill>
                  <a:srgbClr val="FFFFFF"/>
                </a:solidFill>
              </a:rPr>
              <a:t>avoiding </a:t>
            </a:r>
            <a:r>
              <a:rPr lang="en-US" sz="2400" dirty="0">
                <a:solidFill>
                  <a:srgbClr val="FFFFFF"/>
                </a:solidFill>
              </a:rPr>
              <a:t>deportation was the determinative factor for him.</a:t>
            </a:r>
          </a:p>
          <a:p>
            <a:pPr lvl="1">
              <a:buClr>
                <a:srgbClr val="FFFFFF"/>
              </a:buClr>
            </a:pPr>
            <a:r>
              <a:rPr lang="en-US" sz="2400" dirty="0">
                <a:solidFill>
                  <a:srgbClr val="FFFFFF"/>
                </a:solidFill>
              </a:rPr>
              <a:t>For </a:t>
            </a:r>
            <a:r>
              <a:rPr lang="el-GR" sz="2400" dirty="0">
                <a:solidFill>
                  <a:srgbClr val="FFFFFF"/>
                </a:solidFill>
              </a:rPr>
              <a:t>Δ</a:t>
            </a:r>
            <a:r>
              <a:rPr lang="en-US" sz="2400" dirty="0">
                <a:solidFill>
                  <a:srgbClr val="FFFFFF"/>
                </a:solidFill>
              </a:rPr>
              <a:t>, deportation after some prison time was not meaningfully different than deportation after somewhat less prison time</a:t>
            </a:r>
            <a:r>
              <a:rPr lang="en-US" sz="2400" dirty="0" smtClean="0">
                <a:solidFill>
                  <a:srgbClr val="FFFFFF"/>
                </a:solidFill>
              </a:rPr>
              <a:t>.</a:t>
            </a:r>
          </a:p>
          <a:p>
            <a:pPr lvl="1">
              <a:buClr>
                <a:srgbClr val="FFFFFF"/>
              </a:buClr>
            </a:pPr>
            <a:r>
              <a:rPr lang="el-GR" sz="2400" dirty="0" smtClean="0">
                <a:solidFill>
                  <a:srgbClr val="FFFFFF"/>
                </a:solidFill>
              </a:rPr>
              <a:t>Δ</a:t>
            </a:r>
            <a:r>
              <a:rPr lang="en-US" sz="2400" dirty="0" smtClean="0">
                <a:solidFill>
                  <a:srgbClr val="FFFFFF"/>
                </a:solidFill>
              </a:rPr>
              <a:t> may even be able to successfully rely on a “Hail Mary” play.</a:t>
            </a:r>
            <a:endParaRPr lang="en-US" sz="2400" dirty="0">
              <a:solidFill>
                <a:srgbClr val="FFFFFF"/>
              </a:solidFill>
            </a:endParaRPr>
          </a:p>
          <a:p>
            <a:endParaRPr lang="en-US" dirty="0"/>
          </a:p>
        </p:txBody>
      </p:sp>
      <p:sp>
        <p:nvSpPr>
          <p:cNvPr id="4" name="Footer Placeholder 3"/>
          <p:cNvSpPr>
            <a:spLocks noGrp="1"/>
          </p:cNvSpPr>
          <p:nvPr>
            <p:ph type="ftr" sz="quarter" idx="11"/>
          </p:nvPr>
        </p:nvSpPr>
        <p:spPr/>
        <p:txBody>
          <a:bodyPr/>
          <a:lstStyle/>
          <a:p>
            <a:r>
              <a:rPr lang="en-US" dirty="0" smtClean="0"/>
              <a:t>Stephen Paul Maidman, Esquire</a:t>
            </a:r>
          </a:p>
          <a:p>
            <a:r>
              <a:rPr lang="en-US" dirty="0" smtClean="0"/>
              <a:t>1145 Main Street, Suite 417, Springfield, Massachusetts  01103-2123</a:t>
            </a:r>
          </a:p>
          <a:p>
            <a:r>
              <a:rPr lang="en-US" dirty="0" smtClean="0"/>
              <a:t>(413)  731-7300     maidman@att.net</a:t>
            </a:r>
            <a:endParaRPr lang="en-US" dirty="0"/>
          </a:p>
        </p:txBody>
      </p:sp>
      <p:sp>
        <p:nvSpPr>
          <p:cNvPr id="5" name="Slide Number Placeholder 4"/>
          <p:cNvSpPr>
            <a:spLocks noGrp="1"/>
          </p:cNvSpPr>
          <p:nvPr>
            <p:ph type="sldNum" sz="quarter" idx="12"/>
          </p:nvPr>
        </p:nvSpPr>
        <p:spPr/>
        <p:txBody>
          <a:bodyPr/>
          <a:lstStyle/>
          <a:p>
            <a:fld id="{3DE9C89B-6CBF-4EE2-81C8-FBDCA804E63B}" type="slidenum">
              <a:rPr lang="en-US" smtClean="0"/>
              <a:pPr/>
              <a:t>13</a:t>
            </a:fld>
            <a:endParaRPr lang="en-US" dirty="0"/>
          </a:p>
        </p:txBody>
      </p:sp>
    </p:spTree>
    <p:extLst>
      <p:ext uri="{BB962C8B-B14F-4D97-AF65-F5344CB8AC3E}">
        <p14:creationId xmlns:p14="http://schemas.microsoft.com/office/powerpoint/2010/main" val="3105725828"/>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FFFF00"/>
                </a:solidFill>
              </a:rPr>
              <a:t>Immigration Consequences of IAC</a:t>
            </a:r>
            <a:br>
              <a:rPr lang="en-US" sz="3200" dirty="0">
                <a:solidFill>
                  <a:srgbClr val="FFFF00"/>
                </a:solidFill>
              </a:rPr>
            </a:br>
            <a:r>
              <a:rPr lang="en-US" sz="3200" i="1" dirty="0">
                <a:solidFill>
                  <a:srgbClr val="FFFF00"/>
                </a:solidFill>
              </a:rPr>
              <a:t>Lee v. United States</a:t>
            </a:r>
            <a:r>
              <a:rPr lang="en-US" sz="3200" dirty="0">
                <a:solidFill>
                  <a:srgbClr val="FFFF00"/>
                </a:solidFill>
              </a:rPr>
              <a:t>, 137 S. Ct. 1958 (2017)</a:t>
            </a:r>
            <a:endParaRPr lang="en-US" dirty="0"/>
          </a:p>
        </p:txBody>
      </p:sp>
      <p:sp>
        <p:nvSpPr>
          <p:cNvPr id="3" name="Content Placeholder 2"/>
          <p:cNvSpPr>
            <a:spLocks noGrp="1"/>
          </p:cNvSpPr>
          <p:nvPr>
            <p:ph idx="1"/>
          </p:nvPr>
        </p:nvSpPr>
        <p:spPr>
          <a:xfrm>
            <a:off x="304800" y="1676400"/>
            <a:ext cx="8489950" cy="4114800"/>
          </a:xfrm>
        </p:spPr>
        <p:txBody>
          <a:bodyPr/>
          <a:lstStyle/>
          <a:p>
            <a:pPr lvl="0">
              <a:buClr>
                <a:srgbClr val="FF00FF"/>
              </a:buClr>
            </a:pPr>
            <a:r>
              <a:rPr lang="en-US" sz="2400" dirty="0" smtClean="0">
                <a:solidFill>
                  <a:srgbClr val="FFFFFF"/>
                </a:solidFill>
              </a:rPr>
              <a:t>Opinion Analysis</a:t>
            </a:r>
            <a:r>
              <a:rPr lang="en-US" sz="2400" dirty="0">
                <a:solidFill>
                  <a:srgbClr val="FFFFFF"/>
                </a:solidFill>
              </a:rPr>
              <a:t>:  </a:t>
            </a:r>
            <a:endParaRPr lang="en-US" sz="2400" dirty="0" smtClean="0">
              <a:solidFill>
                <a:srgbClr val="FFFFFF"/>
              </a:solidFill>
            </a:endParaRPr>
          </a:p>
          <a:p>
            <a:pPr lvl="1">
              <a:buClr>
                <a:srgbClr val="FF00FF"/>
              </a:buClr>
            </a:pPr>
            <a:r>
              <a:rPr lang="en-US" sz="2400" dirty="0" smtClean="0">
                <a:solidFill>
                  <a:srgbClr val="FFFFFF"/>
                </a:solidFill>
              </a:rPr>
              <a:t>Scope of decision well beyond immigration IAC.</a:t>
            </a:r>
          </a:p>
          <a:p>
            <a:pPr lvl="1">
              <a:buClr>
                <a:srgbClr val="FF00FF"/>
              </a:buClr>
            </a:pPr>
            <a:r>
              <a:rPr lang="en-US" sz="2400" dirty="0" smtClean="0">
                <a:solidFill>
                  <a:srgbClr val="FFFFFF"/>
                </a:solidFill>
              </a:rPr>
              <a:t>Unusual circumstances requiring fact intensive examination.</a:t>
            </a:r>
          </a:p>
          <a:p>
            <a:pPr lvl="1">
              <a:buClr>
                <a:srgbClr val="FF00FF"/>
              </a:buClr>
            </a:pPr>
            <a:r>
              <a:rPr lang="el-GR" sz="2400" dirty="0" smtClean="0">
                <a:solidFill>
                  <a:srgbClr val="FFFFFF"/>
                </a:solidFill>
              </a:rPr>
              <a:t>Δ</a:t>
            </a:r>
            <a:r>
              <a:rPr lang="en-US" sz="2400" dirty="0" smtClean="0">
                <a:solidFill>
                  <a:srgbClr val="FFFFFF"/>
                </a:solidFill>
              </a:rPr>
              <a:t> has </a:t>
            </a:r>
            <a:r>
              <a:rPr lang="en-US" sz="2400" dirty="0">
                <a:solidFill>
                  <a:srgbClr val="FFFFFF"/>
                </a:solidFill>
              </a:rPr>
              <a:t>very low burden of </a:t>
            </a:r>
            <a:r>
              <a:rPr lang="en-US" sz="2400" dirty="0" smtClean="0">
                <a:solidFill>
                  <a:srgbClr val="FFFFFF"/>
                </a:solidFill>
              </a:rPr>
              <a:t>proof to reverse conviction after guilty plea where deficient performance  unequivocally clear; </a:t>
            </a:r>
            <a:r>
              <a:rPr lang="el-GR" sz="2400" dirty="0" smtClean="0">
                <a:solidFill>
                  <a:srgbClr val="FFFFFF"/>
                </a:solidFill>
              </a:rPr>
              <a:t>Δ</a:t>
            </a:r>
            <a:r>
              <a:rPr lang="en-US" sz="2400" dirty="0" smtClean="0">
                <a:solidFill>
                  <a:srgbClr val="FFFFFF"/>
                </a:solidFill>
              </a:rPr>
              <a:t> need </a:t>
            </a:r>
            <a:r>
              <a:rPr lang="en-US" sz="2400" dirty="0">
                <a:solidFill>
                  <a:srgbClr val="FFFFFF"/>
                </a:solidFill>
              </a:rPr>
              <a:t>only show he would have reject plea and gone to trial even where </a:t>
            </a:r>
            <a:r>
              <a:rPr lang="el-GR" sz="2400" dirty="0">
                <a:solidFill>
                  <a:srgbClr val="FFFFFF"/>
                </a:solidFill>
              </a:rPr>
              <a:t>Δ</a:t>
            </a:r>
            <a:r>
              <a:rPr lang="en-US" sz="2400" dirty="0">
                <a:solidFill>
                  <a:srgbClr val="FFFFFF"/>
                </a:solidFill>
              </a:rPr>
              <a:t> has </a:t>
            </a:r>
            <a:r>
              <a:rPr lang="en-US" sz="2400" i="1" dirty="0">
                <a:solidFill>
                  <a:srgbClr val="FFFFFF"/>
                </a:solidFill>
              </a:rPr>
              <a:t>smallest chance </a:t>
            </a:r>
            <a:r>
              <a:rPr lang="en-US" sz="2400" dirty="0">
                <a:solidFill>
                  <a:srgbClr val="FFFFFF"/>
                </a:solidFill>
              </a:rPr>
              <a:t>of success at trial</a:t>
            </a:r>
            <a:r>
              <a:rPr lang="en-US" sz="2400" dirty="0" smtClean="0">
                <a:solidFill>
                  <a:srgbClr val="FFFFFF"/>
                </a:solidFill>
              </a:rPr>
              <a:t>.</a:t>
            </a:r>
          </a:p>
          <a:p>
            <a:pPr>
              <a:buClr>
                <a:srgbClr val="FF00FF"/>
              </a:buClr>
            </a:pPr>
            <a:r>
              <a:rPr lang="en-US" sz="2400" dirty="0" smtClean="0">
                <a:solidFill>
                  <a:srgbClr val="FFFFFF"/>
                </a:solidFill>
              </a:rPr>
              <a:t>Court never reached </a:t>
            </a:r>
            <a:r>
              <a:rPr lang="el-GR" sz="2400" dirty="0" smtClean="0">
                <a:solidFill>
                  <a:srgbClr val="FFFFFF"/>
                </a:solidFill>
              </a:rPr>
              <a:t>Δ</a:t>
            </a:r>
            <a:r>
              <a:rPr lang="en-US" sz="2400" dirty="0" smtClean="0">
                <a:solidFill>
                  <a:srgbClr val="FFFFFF"/>
                </a:solidFill>
              </a:rPr>
              <a:t>’s argument that had </a:t>
            </a:r>
            <a:r>
              <a:rPr lang="el-GR" sz="2400" dirty="0" smtClean="0">
                <a:solidFill>
                  <a:srgbClr val="FFFFFF"/>
                </a:solidFill>
              </a:rPr>
              <a:t>Δ</a:t>
            </a:r>
            <a:r>
              <a:rPr lang="en-US" sz="2400" dirty="0" smtClean="0">
                <a:solidFill>
                  <a:srgbClr val="FFFFFF"/>
                </a:solidFill>
              </a:rPr>
              <a:t> known deportation certain he would have tried to bargain for non-deportable plea offer.</a:t>
            </a:r>
          </a:p>
          <a:p>
            <a:pPr lvl="1">
              <a:buClr>
                <a:srgbClr val="FF00FF"/>
              </a:buClr>
            </a:pPr>
            <a:endParaRPr lang="en-US" sz="2400" dirty="0">
              <a:solidFill>
                <a:srgbClr val="FFFFFF"/>
              </a:solidFill>
            </a:endParaRPr>
          </a:p>
          <a:p>
            <a:endParaRPr lang="en-US" sz="2400" dirty="0"/>
          </a:p>
        </p:txBody>
      </p:sp>
      <p:sp>
        <p:nvSpPr>
          <p:cNvPr id="4" name="Footer Placeholder 3"/>
          <p:cNvSpPr>
            <a:spLocks noGrp="1"/>
          </p:cNvSpPr>
          <p:nvPr>
            <p:ph type="ftr" sz="quarter" idx="11"/>
          </p:nvPr>
        </p:nvSpPr>
        <p:spPr/>
        <p:txBody>
          <a:bodyPr/>
          <a:lstStyle/>
          <a:p>
            <a:r>
              <a:rPr lang="en-US" dirty="0" smtClean="0"/>
              <a:t>Stephen Paul Maidman, Esquire</a:t>
            </a:r>
          </a:p>
          <a:p>
            <a:r>
              <a:rPr lang="en-US" dirty="0" smtClean="0"/>
              <a:t>1145 Main Street, Suite 417, Springfield, Massachusetts  01103-2123</a:t>
            </a:r>
          </a:p>
          <a:p>
            <a:r>
              <a:rPr lang="en-US" dirty="0" smtClean="0"/>
              <a:t>(413)  731-7300     maidman@att.net</a:t>
            </a:r>
            <a:endParaRPr lang="en-US" dirty="0"/>
          </a:p>
        </p:txBody>
      </p:sp>
      <p:sp>
        <p:nvSpPr>
          <p:cNvPr id="5" name="Slide Number Placeholder 4"/>
          <p:cNvSpPr>
            <a:spLocks noGrp="1"/>
          </p:cNvSpPr>
          <p:nvPr>
            <p:ph type="sldNum" sz="quarter" idx="12"/>
          </p:nvPr>
        </p:nvSpPr>
        <p:spPr/>
        <p:txBody>
          <a:bodyPr/>
          <a:lstStyle/>
          <a:p>
            <a:fld id="{3DE9C89B-6CBF-4EE2-81C8-FBDCA804E63B}" type="slidenum">
              <a:rPr lang="en-US" smtClean="0"/>
              <a:pPr/>
              <a:t>14</a:t>
            </a:fld>
            <a:endParaRPr lang="en-US" dirty="0"/>
          </a:p>
        </p:txBody>
      </p:sp>
    </p:spTree>
    <p:extLst>
      <p:ext uri="{BB962C8B-B14F-4D97-AF65-F5344CB8AC3E}">
        <p14:creationId xmlns:p14="http://schemas.microsoft.com/office/powerpoint/2010/main" val="150524106"/>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66700"/>
            <a:ext cx="8382000" cy="1104900"/>
          </a:xfrm>
        </p:spPr>
        <p:txBody>
          <a:bodyPr/>
          <a:lstStyle/>
          <a:p>
            <a:r>
              <a:rPr lang="en-US" sz="3200" dirty="0" smtClean="0"/>
              <a:t>Closed Courtrooms and Structural Error</a:t>
            </a:r>
            <a:br>
              <a:rPr lang="en-US" sz="3200" dirty="0" smtClean="0"/>
            </a:br>
            <a:r>
              <a:rPr lang="en-US" sz="3200" i="1" dirty="0" smtClean="0"/>
              <a:t>Weaver v. Massachusetts</a:t>
            </a:r>
            <a:r>
              <a:rPr lang="en-US" sz="3200" dirty="0" smtClean="0"/>
              <a:t>, 137 S. Ct. 1899 (2017)</a:t>
            </a:r>
            <a:endParaRPr lang="en-US" sz="3200" dirty="0"/>
          </a:p>
        </p:txBody>
      </p:sp>
      <p:sp>
        <p:nvSpPr>
          <p:cNvPr id="3" name="Content Placeholder 2"/>
          <p:cNvSpPr>
            <a:spLocks noGrp="1"/>
          </p:cNvSpPr>
          <p:nvPr>
            <p:ph idx="1"/>
          </p:nvPr>
        </p:nvSpPr>
        <p:spPr>
          <a:xfrm>
            <a:off x="381000" y="1447800"/>
            <a:ext cx="8413750" cy="4114800"/>
          </a:xfrm>
        </p:spPr>
        <p:txBody>
          <a:bodyPr/>
          <a:lstStyle/>
          <a:p>
            <a:r>
              <a:rPr lang="en-US" sz="2400" dirty="0" smtClean="0"/>
              <a:t>During jury selection, court officer excluded from courtroom any member of the public who was not a potential juror.</a:t>
            </a:r>
          </a:p>
          <a:p>
            <a:r>
              <a:rPr lang="el-GR" sz="2400" dirty="0" smtClean="0"/>
              <a:t>Δ</a:t>
            </a:r>
            <a:r>
              <a:rPr lang="en-US" sz="2400" dirty="0" smtClean="0"/>
              <a:t>’s mother and her minister came to </a:t>
            </a:r>
            <a:r>
              <a:rPr lang="en-US" sz="2400" dirty="0"/>
              <a:t>courtroom during two days of jury selection and </a:t>
            </a:r>
            <a:r>
              <a:rPr lang="en-US" sz="2400" dirty="0" smtClean="0"/>
              <a:t>were turned away.</a:t>
            </a:r>
          </a:p>
          <a:p>
            <a:r>
              <a:rPr lang="en-US" sz="2400" dirty="0" smtClean="0"/>
              <a:t>Mother informed </a:t>
            </a:r>
            <a:r>
              <a:rPr lang="el-GR" sz="2400" dirty="0" smtClean="0"/>
              <a:t>Δ</a:t>
            </a:r>
            <a:r>
              <a:rPr lang="en-US" sz="2400" dirty="0" smtClean="0"/>
              <a:t>’s counsel that barred from courtroom. </a:t>
            </a:r>
          </a:p>
          <a:p>
            <a:r>
              <a:rPr lang="en-US" sz="2400" dirty="0" smtClean="0"/>
              <a:t>Defendant’s counsel did not object (or tell </a:t>
            </a:r>
            <a:r>
              <a:rPr lang="el-GR" sz="2400" dirty="0" smtClean="0"/>
              <a:t>Δ</a:t>
            </a:r>
            <a:r>
              <a:rPr lang="en-US" sz="2400" dirty="0" smtClean="0"/>
              <a:t> his right to public trial included jury voir dire).</a:t>
            </a:r>
          </a:p>
          <a:p>
            <a:r>
              <a:rPr lang="el-GR" sz="2400" dirty="0" smtClean="0"/>
              <a:t>Δ</a:t>
            </a:r>
            <a:r>
              <a:rPr lang="en-US" sz="2400" dirty="0" smtClean="0"/>
              <a:t>’s 2006 trial </a:t>
            </a:r>
            <a:r>
              <a:rPr lang="en-US" sz="2400" i="1" dirty="0" smtClean="0"/>
              <a:t>pre-Presley v. Georgia </a:t>
            </a:r>
            <a:r>
              <a:rPr lang="en-US" sz="2400" dirty="0" smtClean="0"/>
              <a:t>(holding public trial right extends to jury selection as well as other portions of trial).</a:t>
            </a:r>
          </a:p>
          <a:p>
            <a:r>
              <a:rPr lang="el-GR" sz="2400" dirty="0" smtClean="0"/>
              <a:t>Δ</a:t>
            </a:r>
            <a:r>
              <a:rPr lang="en-US" sz="2400" dirty="0" smtClean="0"/>
              <a:t>’s 2011 pre-appeal  MNT alleging IAC; </a:t>
            </a:r>
            <a:r>
              <a:rPr lang="el-GR" sz="2400" dirty="0" smtClean="0"/>
              <a:t>Δ</a:t>
            </a:r>
            <a:r>
              <a:rPr lang="en-US" sz="2400" dirty="0" smtClean="0"/>
              <a:t> denied relief; found deficient attorney performance but no showing of prejudice.  SJC affirmed.</a:t>
            </a:r>
          </a:p>
          <a:p>
            <a:pPr marL="0" indent="0">
              <a:buNone/>
            </a:pPr>
            <a:endParaRPr lang="en-US" sz="2400" dirty="0"/>
          </a:p>
        </p:txBody>
      </p:sp>
      <p:sp>
        <p:nvSpPr>
          <p:cNvPr id="4" name="Footer Placeholder 3"/>
          <p:cNvSpPr>
            <a:spLocks noGrp="1"/>
          </p:cNvSpPr>
          <p:nvPr>
            <p:ph type="ftr" sz="quarter" idx="11"/>
          </p:nvPr>
        </p:nvSpPr>
        <p:spPr/>
        <p:txBody>
          <a:bodyPr/>
          <a:lstStyle/>
          <a:p>
            <a:r>
              <a:rPr lang="en-US" dirty="0" smtClean="0"/>
              <a:t>Stephen Paul Maidman, Esquire</a:t>
            </a:r>
          </a:p>
          <a:p>
            <a:r>
              <a:rPr lang="en-US" dirty="0" smtClean="0"/>
              <a:t>1145 Main Street, Suite 417, Springfield, Massachusetts  01103-2123</a:t>
            </a:r>
          </a:p>
          <a:p>
            <a:r>
              <a:rPr lang="en-US" dirty="0" smtClean="0"/>
              <a:t>(413)  731-7300     maidman@att.net</a:t>
            </a:r>
            <a:endParaRPr lang="en-US" dirty="0"/>
          </a:p>
        </p:txBody>
      </p:sp>
      <p:sp>
        <p:nvSpPr>
          <p:cNvPr id="5" name="Slide Number Placeholder 4"/>
          <p:cNvSpPr>
            <a:spLocks noGrp="1"/>
          </p:cNvSpPr>
          <p:nvPr>
            <p:ph type="sldNum" sz="quarter" idx="12"/>
          </p:nvPr>
        </p:nvSpPr>
        <p:spPr/>
        <p:txBody>
          <a:bodyPr/>
          <a:lstStyle/>
          <a:p>
            <a:fld id="{3DE9C89B-6CBF-4EE2-81C8-FBDCA804E63B}" type="slidenum">
              <a:rPr lang="en-US" smtClean="0"/>
              <a:pPr/>
              <a:t>15</a:t>
            </a:fld>
            <a:endParaRPr lang="en-US" dirty="0"/>
          </a:p>
        </p:txBody>
      </p:sp>
    </p:spTree>
    <p:extLst>
      <p:ext uri="{BB962C8B-B14F-4D97-AF65-F5344CB8AC3E}">
        <p14:creationId xmlns:p14="http://schemas.microsoft.com/office/powerpoint/2010/main" val="2863750419"/>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66700"/>
            <a:ext cx="8534400" cy="1104900"/>
          </a:xfrm>
        </p:spPr>
        <p:txBody>
          <a:bodyPr/>
          <a:lstStyle/>
          <a:p>
            <a:r>
              <a:rPr lang="en-US" sz="3200" dirty="0">
                <a:solidFill>
                  <a:srgbClr val="FFFF00"/>
                </a:solidFill>
              </a:rPr>
              <a:t>Closed </a:t>
            </a:r>
            <a:r>
              <a:rPr lang="en-US" sz="3200" dirty="0" smtClean="0">
                <a:solidFill>
                  <a:srgbClr val="FFFF00"/>
                </a:solidFill>
              </a:rPr>
              <a:t>Courtrooms </a:t>
            </a:r>
            <a:r>
              <a:rPr lang="en-US" sz="3200" dirty="0">
                <a:solidFill>
                  <a:srgbClr val="FFFF00"/>
                </a:solidFill>
              </a:rPr>
              <a:t>and Structural </a:t>
            </a:r>
            <a:r>
              <a:rPr lang="en-US" sz="3200" dirty="0" smtClean="0">
                <a:solidFill>
                  <a:srgbClr val="FFFF00"/>
                </a:solidFill>
              </a:rPr>
              <a:t>Error</a:t>
            </a:r>
            <a:r>
              <a:rPr lang="en-US" sz="3200" dirty="0">
                <a:solidFill>
                  <a:srgbClr val="FFFF00"/>
                </a:solidFill>
              </a:rPr>
              <a:t/>
            </a:r>
            <a:br>
              <a:rPr lang="en-US" sz="3200" dirty="0">
                <a:solidFill>
                  <a:srgbClr val="FFFF00"/>
                </a:solidFill>
              </a:rPr>
            </a:br>
            <a:r>
              <a:rPr lang="en-US" sz="3200" i="1" dirty="0">
                <a:solidFill>
                  <a:srgbClr val="FFFF00"/>
                </a:solidFill>
              </a:rPr>
              <a:t>Weaver v. Massachusetts</a:t>
            </a:r>
            <a:r>
              <a:rPr lang="en-US" sz="3200" dirty="0">
                <a:solidFill>
                  <a:srgbClr val="FFFF00"/>
                </a:solidFill>
              </a:rPr>
              <a:t>, 137 S. Ct. 1899 (2017)</a:t>
            </a:r>
            <a:endParaRPr lang="en-US" dirty="0"/>
          </a:p>
        </p:txBody>
      </p:sp>
      <p:sp>
        <p:nvSpPr>
          <p:cNvPr id="3" name="Content Placeholder 2"/>
          <p:cNvSpPr>
            <a:spLocks noGrp="1"/>
          </p:cNvSpPr>
          <p:nvPr>
            <p:ph idx="1"/>
          </p:nvPr>
        </p:nvSpPr>
        <p:spPr>
          <a:xfrm>
            <a:off x="152400" y="1447800"/>
            <a:ext cx="8642350" cy="4114800"/>
          </a:xfrm>
        </p:spPr>
        <p:txBody>
          <a:bodyPr/>
          <a:lstStyle/>
          <a:p>
            <a:r>
              <a:rPr lang="en-US" sz="2400" i="1" dirty="0" smtClean="0"/>
              <a:t>Chapman v. California </a:t>
            </a:r>
            <a:r>
              <a:rPr lang="en-US" sz="2400" dirty="0" smtClean="0"/>
              <a:t>– general rule that constitutional error does not automatically require reversal of conviction.</a:t>
            </a:r>
          </a:p>
          <a:p>
            <a:r>
              <a:rPr lang="en-US" sz="2400" i="1" dirty="0" smtClean="0"/>
              <a:t>Arizona v. Fulminante</a:t>
            </a:r>
            <a:r>
              <a:rPr lang="en-US" sz="2400" dirty="0" smtClean="0"/>
              <a:t> – If government can show beyond a reasonable doubt complained error did not contribute to verdict, then error deemed harmless and </a:t>
            </a:r>
            <a:r>
              <a:rPr lang="el-GR" sz="2400" dirty="0" smtClean="0"/>
              <a:t>Δ</a:t>
            </a:r>
            <a:r>
              <a:rPr lang="en-US" sz="2400" dirty="0" smtClean="0"/>
              <a:t> not entitled to reversal of conviction.</a:t>
            </a:r>
          </a:p>
          <a:p>
            <a:r>
              <a:rPr lang="en-US" sz="2400" dirty="0" smtClean="0"/>
              <a:t>But some errors should not be deemed harmless beyond a reasonable doubt.  These errors came to be known as structural errors.</a:t>
            </a:r>
          </a:p>
          <a:p>
            <a:pPr lvl="1"/>
            <a:r>
              <a:rPr lang="en-US" sz="2000" dirty="0" smtClean="0"/>
              <a:t>Defining feature of structural error:  error that affects the framework within which the trial proceeds rather than an error in the trial process itself.</a:t>
            </a:r>
          </a:p>
          <a:p>
            <a:pPr lvl="1"/>
            <a:r>
              <a:rPr lang="en-US" sz="2000" dirty="0" smtClean="0"/>
              <a:t>Structural errors defy analysis by harmless error standards.</a:t>
            </a:r>
            <a:endParaRPr lang="en-US" sz="2000" dirty="0"/>
          </a:p>
        </p:txBody>
      </p:sp>
      <p:sp>
        <p:nvSpPr>
          <p:cNvPr id="4" name="Footer Placeholder 3"/>
          <p:cNvSpPr>
            <a:spLocks noGrp="1"/>
          </p:cNvSpPr>
          <p:nvPr>
            <p:ph type="ftr" sz="quarter" idx="11"/>
          </p:nvPr>
        </p:nvSpPr>
        <p:spPr/>
        <p:txBody>
          <a:bodyPr/>
          <a:lstStyle/>
          <a:p>
            <a:r>
              <a:rPr lang="en-US" dirty="0" smtClean="0"/>
              <a:t>Stephen Paul Maidman, Esquire</a:t>
            </a:r>
          </a:p>
          <a:p>
            <a:r>
              <a:rPr lang="en-US" dirty="0" smtClean="0"/>
              <a:t>1145 Main Street, Suite 417, Springfield, Massachusetts  01103-2123</a:t>
            </a:r>
          </a:p>
          <a:p>
            <a:r>
              <a:rPr lang="en-US" dirty="0" smtClean="0"/>
              <a:t>(413)  731-7300     maidman@att.net</a:t>
            </a:r>
            <a:endParaRPr lang="en-US" dirty="0"/>
          </a:p>
        </p:txBody>
      </p:sp>
      <p:sp>
        <p:nvSpPr>
          <p:cNvPr id="5" name="Slide Number Placeholder 4"/>
          <p:cNvSpPr>
            <a:spLocks noGrp="1"/>
          </p:cNvSpPr>
          <p:nvPr>
            <p:ph type="sldNum" sz="quarter" idx="12"/>
          </p:nvPr>
        </p:nvSpPr>
        <p:spPr/>
        <p:txBody>
          <a:bodyPr/>
          <a:lstStyle/>
          <a:p>
            <a:fld id="{3DE9C89B-6CBF-4EE2-81C8-FBDCA804E63B}" type="slidenum">
              <a:rPr lang="en-US" smtClean="0"/>
              <a:pPr/>
              <a:t>16</a:t>
            </a:fld>
            <a:endParaRPr lang="en-US" dirty="0"/>
          </a:p>
        </p:txBody>
      </p:sp>
    </p:spTree>
    <p:extLst>
      <p:ext uri="{BB962C8B-B14F-4D97-AF65-F5344CB8AC3E}">
        <p14:creationId xmlns:p14="http://schemas.microsoft.com/office/powerpoint/2010/main" val="3872263411"/>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66700"/>
            <a:ext cx="8458200" cy="1104900"/>
          </a:xfrm>
        </p:spPr>
        <p:txBody>
          <a:bodyPr/>
          <a:lstStyle/>
          <a:p>
            <a:r>
              <a:rPr lang="en-US" sz="3200" dirty="0">
                <a:solidFill>
                  <a:srgbClr val="FFFF00"/>
                </a:solidFill>
              </a:rPr>
              <a:t>Closed </a:t>
            </a:r>
            <a:r>
              <a:rPr lang="en-US" sz="3200" dirty="0" smtClean="0">
                <a:solidFill>
                  <a:srgbClr val="FFFF00"/>
                </a:solidFill>
              </a:rPr>
              <a:t>Courtrooms </a:t>
            </a:r>
            <a:r>
              <a:rPr lang="en-US" sz="3200" dirty="0">
                <a:solidFill>
                  <a:srgbClr val="FFFF00"/>
                </a:solidFill>
              </a:rPr>
              <a:t>and Structural </a:t>
            </a:r>
            <a:r>
              <a:rPr lang="en-US" sz="3200" dirty="0" smtClean="0">
                <a:solidFill>
                  <a:srgbClr val="FFFF00"/>
                </a:solidFill>
              </a:rPr>
              <a:t>Error</a:t>
            </a:r>
            <a:r>
              <a:rPr lang="en-US" sz="3200" dirty="0">
                <a:solidFill>
                  <a:srgbClr val="FFFF00"/>
                </a:solidFill>
              </a:rPr>
              <a:t/>
            </a:r>
            <a:br>
              <a:rPr lang="en-US" sz="3200" dirty="0">
                <a:solidFill>
                  <a:srgbClr val="FFFF00"/>
                </a:solidFill>
              </a:rPr>
            </a:br>
            <a:r>
              <a:rPr lang="en-US" sz="3200" i="1" dirty="0">
                <a:solidFill>
                  <a:srgbClr val="FFFF00"/>
                </a:solidFill>
              </a:rPr>
              <a:t>Weaver v. Massachusetts</a:t>
            </a:r>
            <a:r>
              <a:rPr lang="en-US" sz="3200" dirty="0">
                <a:solidFill>
                  <a:srgbClr val="FFFF00"/>
                </a:solidFill>
              </a:rPr>
              <a:t>, 137 S. Ct. 1899 (2017)</a:t>
            </a:r>
            <a:endParaRPr lang="en-US" dirty="0"/>
          </a:p>
        </p:txBody>
      </p:sp>
      <p:sp>
        <p:nvSpPr>
          <p:cNvPr id="3" name="Content Placeholder 2"/>
          <p:cNvSpPr>
            <a:spLocks noGrp="1"/>
          </p:cNvSpPr>
          <p:nvPr>
            <p:ph idx="1"/>
          </p:nvPr>
        </p:nvSpPr>
        <p:spPr>
          <a:xfrm>
            <a:off x="228600" y="1676400"/>
            <a:ext cx="8566150" cy="4114800"/>
          </a:xfrm>
        </p:spPr>
        <p:txBody>
          <a:bodyPr/>
          <a:lstStyle/>
          <a:p>
            <a:r>
              <a:rPr lang="en-US" sz="2400" dirty="0" smtClean="0"/>
              <a:t>Three broad rationales why structural error is not amenable to harmless error analysis:</a:t>
            </a:r>
          </a:p>
          <a:p>
            <a:pPr lvl="1"/>
            <a:r>
              <a:rPr lang="en-US" sz="2200" dirty="0" smtClean="0"/>
              <a:t>Error deemed structural when right at issue is not designed to protect </a:t>
            </a:r>
            <a:r>
              <a:rPr lang="el-GR" sz="2200" dirty="0" smtClean="0"/>
              <a:t>Δ</a:t>
            </a:r>
            <a:r>
              <a:rPr lang="en-US" sz="2200" dirty="0" smtClean="0"/>
              <a:t> from erroneous conviction but instead </a:t>
            </a:r>
            <a:r>
              <a:rPr lang="en-US" sz="2200" i="1" dirty="0" smtClean="0"/>
              <a:t>designed to protect some other interest</a:t>
            </a:r>
            <a:r>
              <a:rPr lang="en-US" sz="2200" dirty="0" smtClean="0"/>
              <a:t>:  denial of right to conduct own defense under </a:t>
            </a:r>
            <a:r>
              <a:rPr lang="en-US" sz="2200" i="1" dirty="0" smtClean="0"/>
              <a:t>Faretta v. California</a:t>
            </a:r>
            <a:r>
              <a:rPr lang="en-US" sz="2200" dirty="0" smtClean="0"/>
              <a:t>.</a:t>
            </a:r>
          </a:p>
          <a:p>
            <a:pPr lvl="1"/>
            <a:r>
              <a:rPr lang="en-US" sz="2200" dirty="0" smtClean="0"/>
              <a:t>Error deemed structural if the </a:t>
            </a:r>
            <a:r>
              <a:rPr lang="en-US" sz="2200" i="1" dirty="0" smtClean="0"/>
              <a:t>effects of error too hard to measure</a:t>
            </a:r>
            <a:r>
              <a:rPr lang="en-US" sz="2200" dirty="0" smtClean="0"/>
              <a:t>:  denial of right to select own attorney under </a:t>
            </a:r>
            <a:r>
              <a:rPr lang="en-US" sz="2200" i="1" dirty="0" smtClean="0"/>
              <a:t>Vasquez v. Hillery</a:t>
            </a:r>
            <a:r>
              <a:rPr lang="en-US" sz="2200" dirty="0" smtClean="0"/>
              <a:t>.</a:t>
            </a:r>
          </a:p>
          <a:p>
            <a:pPr lvl="1"/>
            <a:r>
              <a:rPr lang="en-US" sz="2200" dirty="0" smtClean="0"/>
              <a:t>Error deemed structural if </a:t>
            </a:r>
            <a:r>
              <a:rPr lang="en-US" sz="2200" i="1" dirty="0" smtClean="0"/>
              <a:t>always results in fundamental unfairness</a:t>
            </a:r>
            <a:r>
              <a:rPr lang="en-US" sz="2200" dirty="0" smtClean="0"/>
              <a:t>: indigent </a:t>
            </a:r>
            <a:r>
              <a:rPr lang="el-GR" sz="2200" dirty="0" smtClean="0"/>
              <a:t>Δ</a:t>
            </a:r>
            <a:r>
              <a:rPr lang="en-US" sz="2200" dirty="0" smtClean="0"/>
              <a:t> denied attorney under </a:t>
            </a:r>
            <a:r>
              <a:rPr lang="en-US" sz="2200" i="1" dirty="0" smtClean="0"/>
              <a:t>Gideon v. Wainright </a:t>
            </a:r>
            <a:r>
              <a:rPr lang="en-US" sz="2200" dirty="0" smtClean="0"/>
              <a:t>or judge fails to give reasonable doubt instruction under </a:t>
            </a:r>
            <a:r>
              <a:rPr lang="en-US" sz="2200" i="1" dirty="0" smtClean="0"/>
              <a:t>Sullivan v. Louisiana</a:t>
            </a:r>
            <a:r>
              <a:rPr lang="en-US" sz="2200" dirty="0" smtClean="0"/>
              <a:t>.</a:t>
            </a:r>
          </a:p>
          <a:p>
            <a:pPr lvl="1"/>
            <a:endParaRPr lang="en-US" sz="2400" dirty="0" smtClean="0"/>
          </a:p>
          <a:p>
            <a:pPr lvl="1"/>
            <a:endParaRPr lang="en-US" dirty="0"/>
          </a:p>
        </p:txBody>
      </p:sp>
      <p:sp>
        <p:nvSpPr>
          <p:cNvPr id="4" name="Footer Placeholder 3"/>
          <p:cNvSpPr>
            <a:spLocks noGrp="1"/>
          </p:cNvSpPr>
          <p:nvPr>
            <p:ph type="ftr" sz="quarter" idx="11"/>
          </p:nvPr>
        </p:nvSpPr>
        <p:spPr/>
        <p:txBody>
          <a:bodyPr/>
          <a:lstStyle/>
          <a:p>
            <a:r>
              <a:rPr lang="en-US" dirty="0" smtClean="0"/>
              <a:t>Stephen Paul Maidman, Esquire</a:t>
            </a:r>
          </a:p>
          <a:p>
            <a:r>
              <a:rPr lang="en-US" dirty="0" smtClean="0"/>
              <a:t>1145 Main Street, Suite 417, Springfield, Massachusetts  01103-2123</a:t>
            </a:r>
          </a:p>
          <a:p>
            <a:r>
              <a:rPr lang="en-US" dirty="0" smtClean="0"/>
              <a:t>(413)  731-7300     maidman@att.net</a:t>
            </a:r>
            <a:endParaRPr lang="en-US" dirty="0"/>
          </a:p>
        </p:txBody>
      </p:sp>
      <p:sp>
        <p:nvSpPr>
          <p:cNvPr id="5" name="Slide Number Placeholder 4"/>
          <p:cNvSpPr>
            <a:spLocks noGrp="1"/>
          </p:cNvSpPr>
          <p:nvPr>
            <p:ph type="sldNum" sz="quarter" idx="12"/>
          </p:nvPr>
        </p:nvSpPr>
        <p:spPr/>
        <p:txBody>
          <a:bodyPr/>
          <a:lstStyle/>
          <a:p>
            <a:fld id="{3DE9C89B-6CBF-4EE2-81C8-FBDCA804E63B}" type="slidenum">
              <a:rPr lang="en-US" smtClean="0"/>
              <a:pPr/>
              <a:t>17</a:t>
            </a:fld>
            <a:endParaRPr lang="en-US" dirty="0"/>
          </a:p>
        </p:txBody>
      </p:sp>
    </p:spTree>
    <p:extLst>
      <p:ext uri="{BB962C8B-B14F-4D97-AF65-F5344CB8AC3E}">
        <p14:creationId xmlns:p14="http://schemas.microsoft.com/office/powerpoint/2010/main" val="2473075080"/>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66700"/>
            <a:ext cx="8458200" cy="1104900"/>
          </a:xfrm>
        </p:spPr>
        <p:txBody>
          <a:bodyPr/>
          <a:lstStyle/>
          <a:p>
            <a:r>
              <a:rPr lang="en-US" sz="3200" dirty="0">
                <a:solidFill>
                  <a:srgbClr val="FFFF00"/>
                </a:solidFill>
              </a:rPr>
              <a:t>Closed </a:t>
            </a:r>
            <a:r>
              <a:rPr lang="en-US" sz="3200" dirty="0" smtClean="0">
                <a:solidFill>
                  <a:srgbClr val="FFFF00"/>
                </a:solidFill>
              </a:rPr>
              <a:t>Courtrooms </a:t>
            </a:r>
            <a:r>
              <a:rPr lang="en-US" sz="3200" dirty="0">
                <a:solidFill>
                  <a:srgbClr val="FFFF00"/>
                </a:solidFill>
              </a:rPr>
              <a:t>and Structural </a:t>
            </a:r>
            <a:r>
              <a:rPr lang="en-US" sz="3200" dirty="0" smtClean="0">
                <a:solidFill>
                  <a:srgbClr val="FFFF00"/>
                </a:solidFill>
              </a:rPr>
              <a:t>Error</a:t>
            </a:r>
            <a:r>
              <a:rPr lang="en-US" sz="3200" dirty="0">
                <a:solidFill>
                  <a:srgbClr val="FFFF00"/>
                </a:solidFill>
              </a:rPr>
              <a:t/>
            </a:r>
            <a:br>
              <a:rPr lang="en-US" sz="3200" dirty="0">
                <a:solidFill>
                  <a:srgbClr val="FFFF00"/>
                </a:solidFill>
              </a:rPr>
            </a:br>
            <a:r>
              <a:rPr lang="en-US" sz="3200" i="1" dirty="0">
                <a:solidFill>
                  <a:srgbClr val="FFFF00"/>
                </a:solidFill>
              </a:rPr>
              <a:t>Weaver v. Massachusetts</a:t>
            </a:r>
            <a:r>
              <a:rPr lang="en-US" sz="3200" dirty="0">
                <a:solidFill>
                  <a:srgbClr val="FFFF00"/>
                </a:solidFill>
              </a:rPr>
              <a:t>, 137 S. Ct. 1899 (2017)</a:t>
            </a:r>
            <a:endParaRPr lang="en-US" dirty="0"/>
          </a:p>
        </p:txBody>
      </p:sp>
      <p:sp>
        <p:nvSpPr>
          <p:cNvPr id="3" name="Content Placeholder 2"/>
          <p:cNvSpPr>
            <a:spLocks noGrp="1"/>
          </p:cNvSpPr>
          <p:nvPr>
            <p:ph idx="1"/>
          </p:nvPr>
        </p:nvSpPr>
        <p:spPr>
          <a:xfrm>
            <a:off x="228600" y="1676400"/>
            <a:ext cx="8566150" cy="4114800"/>
          </a:xfrm>
        </p:spPr>
        <p:txBody>
          <a:bodyPr/>
          <a:lstStyle/>
          <a:p>
            <a:r>
              <a:rPr lang="en-US" dirty="0" smtClean="0"/>
              <a:t>Structural error categories are not rigid.</a:t>
            </a:r>
          </a:p>
          <a:p>
            <a:r>
              <a:rPr lang="en-US" dirty="0" smtClean="0"/>
              <a:t>More than one of these rationales may explain why error is deemed structural.</a:t>
            </a:r>
          </a:p>
          <a:p>
            <a:r>
              <a:rPr lang="en-US" dirty="0" smtClean="0"/>
              <a:t>Critical point:  an error can count as structural error even if the error does not always lead to fundamental unfairness in every case.</a:t>
            </a:r>
          </a:p>
        </p:txBody>
      </p:sp>
      <p:sp>
        <p:nvSpPr>
          <p:cNvPr id="4" name="Footer Placeholder 3"/>
          <p:cNvSpPr>
            <a:spLocks noGrp="1"/>
          </p:cNvSpPr>
          <p:nvPr>
            <p:ph type="ftr" sz="quarter" idx="11"/>
          </p:nvPr>
        </p:nvSpPr>
        <p:spPr/>
        <p:txBody>
          <a:bodyPr/>
          <a:lstStyle/>
          <a:p>
            <a:r>
              <a:rPr lang="en-US" dirty="0" smtClean="0"/>
              <a:t>Stephen Paul Maidman, Esquire</a:t>
            </a:r>
          </a:p>
          <a:p>
            <a:r>
              <a:rPr lang="en-US" dirty="0" smtClean="0"/>
              <a:t>1145 Main Street, Suite 417, Springfield, Massachusetts  01103-2123</a:t>
            </a:r>
          </a:p>
          <a:p>
            <a:r>
              <a:rPr lang="en-US" dirty="0" smtClean="0"/>
              <a:t>(413)  731-7300     maidman@att.net</a:t>
            </a:r>
            <a:endParaRPr lang="en-US" dirty="0"/>
          </a:p>
        </p:txBody>
      </p:sp>
      <p:sp>
        <p:nvSpPr>
          <p:cNvPr id="5" name="Slide Number Placeholder 4"/>
          <p:cNvSpPr>
            <a:spLocks noGrp="1"/>
          </p:cNvSpPr>
          <p:nvPr>
            <p:ph type="sldNum" sz="quarter" idx="12"/>
          </p:nvPr>
        </p:nvSpPr>
        <p:spPr/>
        <p:txBody>
          <a:bodyPr/>
          <a:lstStyle/>
          <a:p>
            <a:fld id="{3DE9C89B-6CBF-4EE2-81C8-FBDCA804E63B}" type="slidenum">
              <a:rPr lang="en-US" smtClean="0"/>
              <a:pPr/>
              <a:t>18</a:t>
            </a:fld>
            <a:endParaRPr lang="en-US" dirty="0"/>
          </a:p>
        </p:txBody>
      </p:sp>
    </p:spTree>
    <p:extLst>
      <p:ext uri="{BB962C8B-B14F-4D97-AF65-F5344CB8AC3E}">
        <p14:creationId xmlns:p14="http://schemas.microsoft.com/office/powerpoint/2010/main" val="1538803140"/>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66700"/>
            <a:ext cx="8458200" cy="1104900"/>
          </a:xfrm>
        </p:spPr>
        <p:txBody>
          <a:bodyPr/>
          <a:lstStyle/>
          <a:p>
            <a:r>
              <a:rPr lang="en-US" sz="3200" dirty="0">
                <a:solidFill>
                  <a:srgbClr val="FFFF00"/>
                </a:solidFill>
              </a:rPr>
              <a:t>Closed Courtrooms and Structural Error</a:t>
            </a:r>
            <a:br>
              <a:rPr lang="en-US" sz="3200" dirty="0">
                <a:solidFill>
                  <a:srgbClr val="FFFF00"/>
                </a:solidFill>
              </a:rPr>
            </a:br>
            <a:r>
              <a:rPr lang="en-US" sz="3200" i="1" dirty="0">
                <a:solidFill>
                  <a:srgbClr val="FFFF00"/>
                </a:solidFill>
              </a:rPr>
              <a:t>Weaver v. Massachusetts</a:t>
            </a:r>
            <a:r>
              <a:rPr lang="en-US" sz="3200" dirty="0">
                <a:solidFill>
                  <a:srgbClr val="FFFF00"/>
                </a:solidFill>
              </a:rPr>
              <a:t>, 137 S. Ct. 1899 (2017)</a:t>
            </a:r>
            <a:endParaRPr lang="en-US" dirty="0"/>
          </a:p>
        </p:txBody>
      </p:sp>
      <p:sp>
        <p:nvSpPr>
          <p:cNvPr id="3" name="Content Placeholder 2"/>
          <p:cNvSpPr>
            <a:spLocks noGrp="1"/>
          </p:cNvSpPr>
          <p:nvPr>
            <p:ph idx="1"/>
          </p:nvPr>
        </p:nvSpPr>
        <p:spPr>
          <a:xfrm>
            <a:off x="152400" y="1676400"/>
            <a:ext cx="8642350" cy="4419600"/>
          </a:xfrm>
        </p:spPr>
        <p:txBody>
          <a:bodyPr/>
          <a:lstStyle/>
          <a:p>
            <a:r>
              <a:rPr lang="en-US" sz="2400" dirty="0" smtClean="0"/>
              <a:t>Denial of public trial is structural error.</a:t>
            </a:r>
          </a:p>
          <a:p>
            <a:pPr lvl="1"/>
            <a:r>
              <a:rPr lang="en-US" sz="2400" i="1" dirty="0" smtClean="0"/>
              <a:t>Waller v. Georgia</a:t>
            </a:r>
            <a:r>
              <a:rPr lang="en-US" sz="2400" dirty="0" smtClean="0"/>
              <a:t> (1984) – closure of suppression hearing to protect privacy of other than those on trial.  Held closure unjustified, but there may be rare instances where closure justified.  No new trial, but new suppression hearing.</a:t>
            </a:r>
          </a:p>
          <a:p>
            <a:pPr lvl="1"/>
            <a:r>
              <a:rPr lang="en-US" sz="2400" i="1" dirty="0" smtClean="0"/>
              <a:t>Presley v. Georgia </a:t>
            </a:r>
            <a:r>
              <a:rPr lang="en-US" sz="2400" dirty="0" smtClean="0"/>
              <a:t>(2010) – courtroom closed during jury voir dire over </a:t>
            </a:r>
            <a:r>
              <a:rPr lang="el-GR" sz="2400" dirty="0" smtClean="0"/>
              <a:t>Δ</a:t>
            </a:r>
            <a:r>
              <a:rPr lang="en-US" sz="2400" dirty="0" smtClean="0"/>
              <a:t>’s objection (</a:t>
            </a:r>
            <a:r>
              <a:rPr lang="el-GR" sz="2400" dirty="0" smtClean="0"/>
              <a:t>Δ</a:t>
            </a:r>
            <a:r>
              <a:rPr lang="en-US" sz="2400" dirty="0" smtClean="0"/>
              <a:t>’s uncle excluded) and issue raised on direct appeal.  Judgement reversed; case remanded to consider whether reasonable alternatives to closure. </a:t>
            </a:r>
          </a:p>
          <a:p>
            <a:r>
              <a:rPr lang="en-US" sz="2400" dirty="0" smtClean="0"/>
              <a:t>So public trial right is subject to exceptions by making proper factual findings.</a:t>
            </a:r>
          </a:p>
          <a:p>
            <a:pPr lvl="1"/>
            <a:endParaRPr lang="en-US" dirty="0" smtClean="0"/>
          </a:p>
          <a:p>
            <a:pPr lvl="1"/>
            <a:endParaRPr lang="en-US" dirty="0"/>
          </a:p>
        </p:txBody>
      </p:sp>
      <p:sp>
        <p:nvSpPr>
          <p:cNvPr id="4" name="Footer Placeholder 3"/>
          <p:cNvSpPr>
            <a:spLocks noGrp="1"/>
          </p:cNvSpPr>
          <p:nvPr>
            <p:ph type="ftr" sz="quarter" idx="11"/>
          </p:nvPr>
        </p:nvSpPr>
        <p:spPr/>
        <p:txBody>
          <a:bodyPr/>
          <a:lstStyle/>
          <a:p>
            <a:r>
              <a:rPr lang="en-US" dirty="0" smtClean="0"/>
              <a:t>Stephen Paul Maidman, Esquire</a:t>
            </a:r>
          </a:p>
          <a:p>
            <a:r>
              <a:rPr lang="en-US" dirty="0" smtClean="0"/>
              <a:t>1145 Main Street, Suite 417, Springfield, Massachusetts  01103-2123</a:t>
            </a:r>
          </a:p>
          <a:p>
            <a:r>
              <a:rPr lang="en-US" dirty="0" smtClean="0"/>
              <a:t>(413)  731-7300     maidman@att.net</a:t>
            </a:r>
            <a:endParaRPr lang="en-US" dirty="0"/>
          </a:p>
        </p:txBody>
      </p:sp>
      <p:sp>
        <p:nvSpPr>
          <p:cNvPr id="5" name="Slide Number Placeholder 4"/>
          <p:cNvSpPr>
            <a:spLocks noGrp="1"/>
          </p:cNvSpPr>
          <p:nvPr>
            <p:ph type="sldNum" sz="quarter" idx="12"/>
          </p:nvPr>
        </p:nvSpPr>
        <p:spPr/>
        <p:txBody>
          <a:bodyPr/>
          <a:lstStyle/>
          <a:p>
            <a:fld id="{3DE9C89B-6CBF-4EE2-81C8-FBDCA804E63B}" type="slidenum">
              <a:rPr lang="en-US" smtClean="0"/>
              <a:pPr/>
              <a:t>19</a:t>
            </a:fld>
            <a:endParaRPr lang="en-US" dirty="0"/>
          </a:p>
        </p:txBody>
      </p:sp>
    </p:spTree>
    <p:extLst>
      <p:ext uri="{BB962C8B-B14F-4D97-AF65-F5344CB8AC3E}">
        <p14:creationId xmlns:p14="http://schemas.microsoft.com/office/powerpoint/2010/main" val="1528742303"/>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66700"/>
            <a:ext cx="8382000" cy="1104900"/>
          </a:xfrm>
        </p:spPr>
        <p:txBody>
          <a:bodyPr>
            <a:normAutofit fontScale="90000"/>
          </a:bodyPr>
          <a:lstStyle/>
          <a:p>
            <a:r>
              <a:rPr lang="en-US" sz="4000" dirty="0"/>
              <a:t>Important </a:t>
            </a:r>
            <a:r>
              <a:rPr lang="en-US" sz="4000" dirty="0" smtClean="0"/>
              <a:t>2016-2017 </a:t>
            </a:r>
            <a:r>
              <a:rPr lang="en-US" sz="4000" dirty="0"/>
              <a:t>SCOTUS </a:t>
            </a:r>
            <a:br>
              <a:rPr lang="en-US" sz="4000" dirty="0"/>
            </a:br>
            <a:r>
              <a:rPr lang="en-US" sz="4000" dirty="0" smtClean="0"/>
              <a:t>Constitutional Criminal </a:t>
            </a:r>
            <a:r>
              <a:rPr lang="en-US" sz="4000" dirty="0"/>
              <a:t>Procedure Cases</a:t>
            </a:r>
          </a:p>
        </p:txBody>
      </p:sp>
      <p:sp>
        <p:nvSpPr>
          <p:cNvPr id="3" name="Content Placeholder 2"/>
          <p:cNvSpPr>
            <a:spLocks noGrp="1"/>
          </p:cNvSpPr>
          <p:nvPr>
            <p:ph idx="1"/>
          </p:nvPr>
        </p:nvSpPr>
        <p:spPr>
          <a:xfrm>
            <a:off x="228600" y="1676400"/>
            <a:ext cx="8566150" cy="4114800"/>
          </a:xfrm>
        </p:spPr>
        <p:txBody>
          <a:bodyPr/>
          <a:lstStyle/>
          <a:p>
            <a:r>
              <a:rPr lang="en-US" sz="2400" dirty="0" smtClean="0"/>
              <a:t>No blockbuster decisions, but still significant developments with important and lasting impact:</a:t>
            </a:r>
          </a:p>
          <a:p>
            <a:pPr lvl="1"/>
            <a:r>
              <a:rPr lang="en-US" sz="2200" i="1" dirty="0" smtClean="0"/>
              <a:t>Turner v. United States</a:t>
            </a:r>
            <a:r>
              <a:rPr lang="en-US" sz="2200" dirty="0" smtClean="0"/>
              <a:t>, 137 S. Ct 1885 (2017) – fact specific case; undisclosed evidence was not material under </a:t>
            </a:r>
            <a:r>
              <a:rPr lang="en-US" sz="2200" i="1" dirty="0" smtClean="0"/>
              <a:t>Brady</a:t>
            </a:r>
            <a:r>
              <a:rPr lang="en-US" sz="2200" dirty="0" smtClean="0"/>
              <a:t> &amp; progeny.</a:t>
            </a:r>
          </a:p>
          <a:p>
            <a:pPr lvl="1"/>
            <a:r>
              <a:rPr lang="en-US" sz="2200" i="1" dirty="0"/>
              <a:t>Lee v. United States</a:t>
            </a:r>
            <a:r>
              <a:rPr lang="en-US" sz="2200" dirty="0"/>
              <a:t>, 137 S. Ct. 1958 (2017) – IAC to erroneously advise </a:t>
            </a:r>
            <a:r>
              <a:rPr lang="el-GR" sz="2200" dirty="0"/>
              <a:t>Δ</a:t>
            </a:r>
            <a:r>
              <a:rPr lang="en-US" sz="2200" dirty="0"/>
              <a:t> that his guilty plea will not result in mandatory removal when </a:t>
            </a:r>
            <a:r>
              <a:rPr lang="el-GR" sz="2200" dirty="0"/>
              <a:t>Δ</a:t>
            </a:r>
            <a:r>
              <a:rPr lang="en-US" sz="2200" dirty="0"/>
              <a:t> shows he would not have accepted the plea but for the erroneous advice</a:t>
            </a:r>
            <a:r>
              <a:rPr lang="en-US" sz="2200" dirty="0" smtClean="0"/>
              <a:t>.</a:t>
            </a:r>
          </a:p>
          <a:p>
            <a:pPr lvl="1"/>
            <a:r>
              <a:rPr lang="en-US" sz="2200" i="1" dirty="0" smtClean="0"/>
              <a:t>Weaver v. Massachusetts</a:t>
            </a:r>
            <a:r>
              <a:rPr lang="en-US" sz="2200" dirty="0" smtClean="0"/>
              <a:t>, 137 S. Ct. 1899 (2017) – where the “structural error” of closing the courtroom during jury selection was neither preserved nor raised on appeal, a later IAC claim must prove prejudice.</a:t>
            </a:r>
            <a:endParaRPr lang="en-US" sz="2200" dirty="0"/>
          </a:p>
          <a:p>
            <a:endParaRPr lang="en-US" sz="2800" dirty="0" smtClean="0"/>
          </a:p>
          <a:p>
            <a:pPr marL="0" indent="0">
              <a:buNone/>
            </a:pPr>
            <a:r>
              <a:rPr lang="en-US" sz="2800" dirty="0"/>
              <a:t/>
            </a:r>
            <a:br>
              <a:rPr lang="en-US" sz="2800" dirty="0"/>
            </a:br>
            <a:endParaRPr lang="en-US" sz="2800" dirty="0" smtClean="0"/>
          </a:p>
          <a:p>
            <a:endParaRPr lang="en-US" sz="2800" dirty="0"/>
          </a:p>
        </p:txBody>
      </p:sp>
      <p:sp>
        <p:nvSpPr>
          <p:cNvPr id="4" name="Footer Placeholder 3"/>
          <p:cNvSpPr>
            <a:spLocks noGrp="1"/>
          </p:cNvSpPr>
          <p:nvPr>
            <p:ph type="ftr" sz="quarter" idx="11"/>
          </p:nvPr>
        </p:nvSpPr>
        <p:spPr/>
        <p:txBody>
          <a:bodyPr/>
          <a:lstStyle/>
          <a:p>
            <a:r>
              <a:rPr lang="en-US" dirty="0" smtClean="0"/>
              <a:t>Stephen Paul Maidman, Esquire</a:t>
            </a:r>
          </a:p>
          <a:p>
            <a:r>
              <a:rPr lang="en-US" dirty="0" smtClean="0"/>
              <a:t>1145 Main Street, Suite 417, Springfield, Massachusetts  01103-2123</a:t>
            </a:r>
          </a:p>
          <a:p>
            <a:r>
              <a:rPr lang="en-US" dirty="0" smtClean="0"/>
              <a:t>(413)  731-7300     maidman@att.net</a:t>
            </a:r>
            <a:endParaRPr lang="en-US" dirty="0"/>
          </a:p>
        </p:txBody>
      </p:sp>
      <p:sp>
        <p:nvSpPr>
          <p:cNvPr id="5" name="Slide Number Placeholder 4"/>
          <p:cNvSpPr>
            <a:spLocks noGrp="1"/>
          </p:cNvSpPr>
          <p:nvPr>
            <p:ph type="sldNum" sz="quarter" idx="12"/>
          </p:nvPr>
        </p:nvSpPr>
        <p:spPr/>
        <p:txBody>
          <a:bodyPr/>
          <a:lstStyle/>
          <a:p>
            <a:fld id="{3DE9C89B-6CBF-4EE2-81C8-FBDCA804E63B}" type="slidenum">
              <a:rPr lang="en-US" smtClean="0"/>
              <a:pPr/>
              <a:t>2</a:t>
            </a:fld>
            <a:endParaRPr lang="en-US" dirty="0"/>
          </a:p>
        </p:txBody>
      </p:sp>
    </p:spTree>
    <p:extLst>
      <p:ext uri="{BB962C8B-B14F-4D97-AF65-F5344CB8AC3E}">
        <p14:creationId xmlns:p14="http://schemas.microsoft.com/office/powerpoint/2010/main" val="772604188"/>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66700"/>
            <a:ext cx="8534400" cy="1104900"/>
          </a:xfrm>
        </p:spPr>
        <p:txBody>
          <a:bodyPr/>
          <a:lstStyle/>
          <a:p>
            <a:r>
              <a:rPr lang="en-US" sz="3200" dirty="0">
                <a:solidFill>
                  <a:srgbClr val="FFFF00"/>
                </a:solidFill>
              </a:rPr>
              <a:t>Closed Courtrooms and Structural Error</a:t>
            </a:r>
            <a:br>
              <a:rPr lang="en-US" sz="3200" dirty="0">
                <a:solidFill>
                  <a:srgbClr val="FFFF00"/>
                </a:solidFill>
              </a:rPr>
            </a:br>
            <a:r>
              <a:rPr lang="en-US" sz="3200" i="1" dirty="0">
                <a:solidFill>
                  <a:srgbClr val="FFFF00"/>
                </a:solidFill>
              </a:rPr>
              <a:t>Weaver v. Massachusetts</a:t>
            </a:r>
            <a:r>
              <a:rPr lang="en-US" sz="3200" dirty="0">
                <a:solidFill>
                  <a:srgbClr val="FFFF00"/>
                </a:solidFill>
              </a:rPr>
              <a:t>, 137 S. Ct. 1899 (2017)</a:t>
            </a:r>
            <a:endParaRPr lang="en-US" dirty="0"/>
          </a:p>
        </p:txBody>
      </p:sp>
      <p:sp>
        <p:nvSpPr>
          <p:cNvPr id="3" name="Content Placeholder 2"/>
          <p:cNvSpPr>
            <a:spLocks noGrp="1"/>
          </p:cNvSpPr>
          <p:nvPr>
            <p:ph idx="1"/>
          </p:nvPr>
        </p:nvSpPr>
        <p:spPr>
          <a:xfrm>
            <a:off x="152400" y="1676400"/>
            <a:ext cx="8642350" cy="4419600"/>
          </a:xfrm>
        </p:spPr>
        <p:txBody>
          <a:bodyPr/>
          <a:lstStyle/>
          <a:p>
            <a:r>
              <a:rPr lang="en-US" dirty="0" smtClean="0"/>
              <a:t>Conclusions from </a:t>
            </a:r>
            <a:r>
              <a:rPr lang="en-US" i="1" dirty="0" smtClean="0"/>
              <a:t>Waller</a:t>
            </a:r>
            <a:r>
              <a:rPr lang="en-US" dirty="0" smtClean="0"/>
              <a:t> and </a:t>
            </a:r>
            <a:r>
              <a:rPr lang="en-US" i="1" dirty="0" smtClean="0"/>
              <a:t>Presley</a:t>
            </a:r>
            <a:r>
              <a:rPr lang="en-US" dirty="0" smtClean="0"/>
              <a:t>:</a:t>
            </a:r>
          </a:p>
          <a:p>
            <a:pPr lvl="1"/>
            <a:r>
              <a:rPr lang="en-US" dirty="0" smtClean="0"/>
              <a:t>Not every public trial right violation leads to a fundamentally unfair trial in every case.</a:t>
            </a:r>
          </a:p>
          <a:p>
            <a:pPr lvl="1"/>
            <a:r>
              <a:rPr lang="en-US" dirty="0" smtClean="0"/>
              <a:t>Public trial  violation is structural because of the difficulty of assessing the effect of the error.</a:t>
            </a:r>
          </a:p>
          <a:p>
            <a:pPr lvl="1"/>
            <a:r>
              <a:rPr lang="en-US" dirty="0" smtClean="0"/>
              <a:t>Public trial right protect interests that do not belong only to </a:t>
            </a:r>
            <a:r>
              <a:rPr lang="el-GR" dirty="0" smtClean="0"/>
              <a:t>Δ</a:t>
            </a:r>
            <a:r>
              <a:rPr lang="en-US" dirty="0" smtClean="0"/>
              <a:t> – protects interests of the public at large and press, not just </a:t>
            </a:r>
            <a:r>
              <a:rPr lang="el-GR" dirty="0" smtClean="0"/>
              <a:t>Δ</a:t>
            </a:r>
            <a:r>
              <a:rPr lang="en-US" dirty="0" smtClean="0"/>
              <a:t>’s interest against an unjust conviction.</a:t>
            </a:r>
            <a:endParaRPr lang="en-US" dirty="0"/>
          </a:p>
        </p:txBody>
      </p:sp>
      <p:sp>
        <p:nvSpPr>
          <p:cNvPr id="4" name="Footer Placeholder 3"/>
          <p:cNvSpPr>
            <a:spLocks noGrp="1"/>
          </p:cNvSpPr>
          <p:nvPr>
            <p:ph type="ftr" sz="quarter" idx="11"/>
          </p:nvPr>
        </p:nvSpPr>
        <p:spPr/>
        <p:txBody>
          <a:bodyPr/>
          <a:lstStyle/>
          <a:p>
            <a:r>
              <a:rPr lang="en-US" dirty="0" smtClean="0"/>
              <a:t>Stephen Paul Maidman, Esquire</a:t>
            </a:r>
          </a:p>
          <a:p>
            <a:r>
              <a:rPr lang="en-US" dirty="0" smtClean="0"/>
              <a:t>1145 Main Street, Suite 417, Springfield, Massachusetts  01103-2123</a:t>
            </a:r>
          </a:p>
          <a:p>
            <a:r>
              <a:rPr lang="en-US" dirty="0" smtClean="0"/>
              <a:t>(413)  731-7300     maidman@att.net</a:t>
            </a:r>
            <a:endParaRPr lang="en-US" dirty="0"/>
          </a:p>
        </p:txBody>
      </p:sp>
      <p:sp>
        <p:nvSpPr>
          <p:cNvPr id="5" name="Slide Number Placeholder 4"/>
          <p:cNvSpPr>
            <a:spLocks noGrp="1"/>
          </p:cNvSpPr>
          <p:nvPr>
            <p:ph type="sldNum" sz="quarter" idx="12"/>
          </p:nvPr>
        </p:nvSpPr>
        <p:spPr/>
        <p:txBody>
          <a:bodyPr/>
          <a:lstStyle/>
          <a:p>
            <a:fld id="{3DE9C89B-6CBF-4EE2-81C8-FBDCA804E63B}" type="slidenum">
              <a:rPr lang="en-US" smtClean="0"/>
              <a:pPr/>
              <a:t>20</a:t>
            </a:fld>
            <a:endParaRPr lang="en-US" dirty="0"/>
          </a:p>
        </p:txBody>
      </p:sp>
    </p:spTree>
    <p:extLst>
      <p:ext uri="{BB962C8B-B14F-4D97-AF65-F5344CB8AC3E}">
        <p14:creationId xmlns:p14="http://schemas.microsoft.com/office/powerpoint/2010/main" val="3445896944"/>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66700"/>
            <a:ext cx="8534400" cy="1104900"/>
          </a:xfrm>
        </p:spPr>
        <p:txBody>
          <a:bodyPr/>
          <a:lstStyle/>
          <a:p>
            <a:r>
              <a:rPr lang="en-US" sz="3200" dirty="0">
                <a:solidFill>
                  <a:srgbClr val="FFFF00"/>
                </a:solidFill>
              </a:rPr>
              <a:t>Closed Courtrooms and Structural Error</a:t>
            </a:r>
            <a:br>
              <a:rPr lang="en-US" sz="3200" dirty="0">
                <a:solidFill>
                  <a:srgbClr val="FFFF00"/>
                </a:solidFill>
              </a:rPr>
            </a:br>
            <a:r>
              <a:rPr lang="en-US" sz="3200" i="1" dirty="0">
                <a:solidFill>
                  <a:srgbClr val="FFFF00"/>
                </a:solidFill>
              </a:rPr>
              <a:t>Weaver v. Massachusetts</a:t>
            </a:r>
            <a:r>
              <a:rPr lang="en-US" sz="3200" dirty="0">
                <a:solidFill>
                  <a:srgbClr val="FFFF00"/>
                </a:solidFill>
              </a:rPr>
              <a:t>, 137 S. Ct. 1899 (2017)</a:t>
            </a:r>
            <a:endParaRPr lang="en-US" dirty="0"/>
          </a:p>
        </p:txBody>
      </p:sp>
      <p:sp>
        <p:nvSpPr>
          <p:cNvPr id="3" name="Content Placeholder 2"/>
          <p:cNvSpPr>
            <a:spLocks noGrp="1"/>
          </p:cNvSpPr>
          <p:nvPr>
            <p:ph idx="1"/>
          </p:nvPr>
        </p:nvSpPr>
        <p:spPr>
          <a:xfrm>
            <a:off x="304800" y="1676400"/>
            <a:ext cx="8489950" cy="4114800"/>
          </a:xfrm>
        </p:spPr>
        <p:txBody>
          <a:bodyPr/>
          <a:lstStyle/>
          <a:p>
            <a:r>
              <a:rPr lang="en-US" dirty="0" smtClean="0"/>
              <a:t>What is the proper remedy for </a:t>
            </a:r>
            <a:r>
              <a:rPr lang="en-US" i="1" dirty="0" smtClean="0"/>
              <a:t>preserved</a:t>
            </a:r>
            <a:r>
              <a:rPr lang="en-US" dirty="0" smtClean="0"/>
              <a:t> structural error including denial of right to public trial:</a:t>
            </a:r>
          </a:p>
          <a:p>
            <a:pPr lvl="1"/>
            <a:r>
              <a:rPr lang="en-US" dirty="0" smtClean="0"/>
              <a:t>Structural error means the government not entitled to deprive </a:t>
            </a:r>
            <a:r>
              <a:rPr lang="el-GR" dirty="0" smtClean="0"/>
              <a:t>Δ</a:t>
            </a:r>
            <a:r>
              <a:rPr lang="en-US" dirty="0" smtClean="0"/>
              <a:t> of a new trial by showing error was harmless beyond a reasonable doubt where objection at trial and issue raised on direct appeal; </a:t>
            </a:r>
            <a:r>
              <a:rPr lang="el-GR" dirty="0" smtClean="0"/>
              <a:t>Δ</a:t>
            </a:r>
            <a:r>
              <a:rPr lang="en-US" dirty="0" smtClean="0"/>
              <a:t> generally entitled to automatic reversal regardless of the error’s effect on the outcome.</a:t>
            </a:r>
            <a:endParaRPr lang="en-US" dirty="0"/>
          </a:p>
        </p:txBody>
      </p:sp>
      <p:sp>
        <p:nvSpPr>
          <p:cNvPr id="4" name="Footer Placeholder 3"/>
          <p:cNvSpPr>
            <a:spLocks noGrp="1"/>
          </p:cNvSpPr>
          <p:nvPr>
            <p:ph type="ftr" sz="quarter" idx="11"/>
          </p:nvPr>
        </p:nvSpPr>
        <p:spPr/>
        <p:txBody>
          <a:bodyPr/>
          <a:lstStyle/>
          <a:p>
            <a:r>
              <a:rPr lang="en-US" dirty="0" smtClean="0"/>
              <a:t>Stephen Paul Maidman, Esquire</a:t>
            </a:r>
          </a:p>
          <a:p>
            <a:r>
              <a:rPr lang="en-US" dirty="0" smtClean="0"/>
              <a:t>1145 Main Street, Suite 417, Springfield, Massachusetts  01103-2123</a:t>
            </a:r>
          </a:p>
          <a:p>
            <a:r>
              <a:rPr lang="en-US" dirty="0" smtClean="0"/>
              <a:t>(413)  731-7300     maidman@att.net</a:t>
            </a:r>
            <a:endParaRPr lang="en-US" dirty="0"/>
          </a:p>
        </p:txBody>
      </p:sp>
      <p:sp>
        <p:nvSpPr>
          <p:cNvPr id="5" name="Slide Number Placeholder 4"/>
          <p:cNvSpPr>
            <a:spLocks noGrp="1"/>
          </p:cNvSpPr>
          <p:nvPr>
            <p:ph type="sldNum" sz="quarter" idx="12"/>
          </p:nvPr>
        </p:nvSpPr>
        <p:spPr/>
        <p:txBody>
          <a:bodyPr/>
          <a:lstStyle/>
          <a:p>
            <a:fld id="{3DE9C89B-6CBF-4EE2-81C8-FBDCA804E63B}" type="slidenum">
              <a:rPr lang="en-US" smtClean="0"/>
              <a:pPr/>
              <a:t>21</a:t>
            </a:fld>
            <a:endParaRPr lang="en-US" dirty="0"/>
          </a:p>
        </p:txBody>
      </p:sp>
    </p:spTree>
    <p:extLst>
      <p:ext uri="{BB962C8B-B14F-4D97-AF65-F5344CB8AC3E}">
        <p14:creationId xmlns:p14="http://schemas.microsoft.com/office/powerpoint/2010/main" val="1763140917"/>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66700"/>
            <a:ext cx="8534400" cy="1104900"/>
          </a:xfrm>
        </p:spPr>
        <p:txBody>
          <a:bodyPr/>
          <a:lstStyle/>
          <a:p>
            <a:r>
              <a:rPr lang="en-US" sz="3200" dirty="0">
                <a:solidFill>
                  <a:srgbClr val="FFFF00"/>
                </a:solidFill>
              </a:rPr>
              <a:t>Closed Courtrooms and Structural Error</a:t>
            </a:r>
            <a:br>
              <a:rPr lang="en-US" sz="3200" dirty="0">
                <a:solidFill>
                  <a:srgbClr val="FFFF00"/>
                </a:solidFill>
              </a:rPr>
            </a:br>
            <a:r>
              <a:rPr lang="en-US" sz="3200" i="1" dirty="0">
                <a:solidFill>
                  <a:srgbClr val="FFFF00"/>
                </a:solidFill>
              </a:rPr>
              <a:t>Weaver v. Massachusetts</a:t>
            </a:r>
            <a:r>
              <a:rPr lang="en-US" sz="3200" dirty="0">
                <a:solidFill>
                  <a:srgbClr val="FFFF00"/>
                </a:solidFill>
              </a:rPr>
              <a:t>, 137 S. Ct. 1899 (2017)</a:t>
            </a:r>
            <a:endParaRPr lang="en-US" dirty="0"/>
          </a:p>
        </p:txBody>
      </p:sp>
      <p:sp>
        <p:nvSpPr>
          <p:cNvPr id="3" name="Content Placeholder 2"/>
          <p:cNvSpPr>
            <a:spLocks noGrp="1"/>
          </p:cNvSpPr>
          <p:nvPr>
            <p:ph idx="1"/>
          </p:nvPr>
        </p:nvSpPr>
        <p:spPr>
          <a:xfrm>
            <a:off x="228600" y="1676400"/>
            <a:ext cx="8566150" cy="4114800"/>
          </a:xfrm>
        </p:spPr>
        <p:txBody>
          <a:bodyPr/>
          <a:lstStyle/>
          <a:p>
            <a:r>
              <a:rPr lang="en-US" sz="2200" dirty="0" smtClean="0"/>
              <a:t>What showing is necessary for </a:t>
            </a:r>
            <a:r>
              <a:rPr lang="en-US" sz="2200" i="1" dirty="0" smtClean="0"/>
              <a:t>unpreserved</a:t>
            </a:r>
            <a:r>
              <a:rPr lang="en-US" sz="2200" dirty="0" smtClean="0"/>
              <a:t> structural error including denial of public trial right where no trial objection and later raised collaterally on IAC claim?</a:t>
            </a:r>
          </a:p>
          <a:p>
            <a:pPr lvl="1"/>
            <a:r>
              <a:rPr lang="en-US" sz="2200" dirty="0" smtClean="0"/>
              <a:t>Under </a:t>
            </a:r>
            <a:r>
              <a:rPr lang="en-US" sz="2200" i="1" dirty="0" smtClean="0"/>
              <a:t>Strickland</a:t>
            </a:r>
            <a:r>
              <a:rPr lang="en-US" sz="2200" dirty="0" smtClean="0"/>
              <a:t>, </a:t>
            </a:r>
            <a:r>
              <a:rPr lang="el-GR" sz="2200" dirty="0" smtClean="0"/>
              <a:t>Δ</a:t>
            </a:r>
            <a:r>
              <a:rPr lang="en-US" sz="2200" dirty="0" smtClean="0"/>
              <a:t> must show deficient performance and prejudice.</a:t>
            </a:r>
          </a:p>
          <a:p>
            <a:pPr lvl="1"/>
            <a:r>
              <a:rPr lang="en-US" sz="2200" dirty="0"/>
              <a:t>P</a:t>
            </a:r>
            <a:r>
              <a:rPr lang="en-US" sz="2200" dirty="0" smtClean="0"/>
              <a:t>rejudice defined in different ways depending on context in which it appears:  </a:t>
            </a:r>
          </a:p>
          <a:p>
            <a:pPr lvl="2"/>
            <a:r>
              <a:rPr lang="en-US" sz="2200" dirty="0" smtClean="0"/>
              <a:t>Ordinary IAC case, prejudice means but for counsel’s errors, the result of the proceeding would have been different.</a:t>
            </a:r>
          </a:p>
          <a:p>
            <a:pPr lvl="2"/>
            <a:r>
              <a:rPr lang="en-US" sz="2200" dirty="0" smtClean="0"/>
              <a:t>Strickland cautioned prejudice inquiry not applied in mechanical fashion; ultimate inquiry under </a:t>
            </a:r>
            <a:r>
              <a:rPr lang="en-US" sz="2200" i="1" dirty="0" smtClean="0"/>
              <a:t>Strickland</a:t>
            </a:r>
            <a:r>
              <a:rPr lang="en-US" sz="2200" dirty="0" smtClean="0"/>
              <a:t> is the </a:t>
            </a:r>
            <a:r>
              <a:rPr lang="en-US" sz="2200" i="1" dirty="0" smtClean="0"/>
              <a:t>fundamental fairness </a:t>
            </a:r>
            <a:r>
              <a:rPr lang="en-US" sz="2200" dirty="0" smtClean="0"/>
              <a:t>of the proceeding.</a:t>
            </a:r>
          </a:p>
          <a:p>
            <a:pPr lvl="1"/>
            <a:endParaRPr lang="en-US" sz="2400" dirty="0"/>
          </a:p>
        </p:txBody>
      </p:sp>
      <p:sp>
        <p:nvSpPr>
          <p:cNvPr id="4" name="Footer Placeholder 3"/>
          <p:cNvSpPr>
            <a:spLocks noGrp="1"/>
          </p:cNvSpPr>
          <p:nvPr>
            <p:ph type="ftr" sz="quarter" idx="11"/>
          </p:nvPr>
        </p:nvSpPr>
        <p:spPr/>
        <p:txBody>
          <a:bodyPr/>
          <a:lstStyle/>
          <a:p>
            <a:r>
              <a:rPr lang="en-US" dirty="0" smtClean="0"/>
              <a:t>Stephen Paul Maidman, Esquire</a:t>
            </a:r>
          </a:p>
          <a:p>
            <a:r>
              <a:rPr lang="en-US" dirty="0" smtClean="0"/>
              <a:t>1145 Main Street, Suite 417, Springfield, Massachusetts  01103-2123</a:t>
            </a:r>
          </a:p>
          <a:p>
            <a:r>
              <a:rPr lang="en-US" dirty="0" smtClean="0"/>
              <a:t>(413)  731-7300     maidman@att.net</a:t>
            </a:r>
            <a:endParaRPr lang="en-US" dirty="0"/>
          </a:p>
        </p:txBody>
      </p:sp>
      <p:sp>
        <p:nvSpPr>
          <p:cNvPr id="5" name="Slide Number Placeholder 4"/>
          <p:cNvSpPr>
            <a:spLocks noGrp="1"/>
          </p:cNvSpPr>
          <p:nvPr>
            <p:ph type="sldNum" sz="quarter" idx="12"/>
          </p:nvPr>
        </p:nvSpPr>
        <p:spPr/>
        <p:txBody>
          <a:bodyPr/>
          <a:lstStyle/>
          <a:p>
            <a:fld id="{3DE9C89B-6CBF-4EE2-81C8-FBDCA804E63B}" type="slidenum">
              <a:rPr lang="en-US" smtClean="0"/>
              <a:pPr/>
              <a:t>22</a:t>
            </a:fld>
            <a:endParaRPr lang="en-US" dirty="0"/>
          </a:p>
        </p:txBody>
      </p:sp>
    </p:spTree>
    <p:extLst>
      <p:ext uri="{BB962C8B-B14F-4D97-AF65-F5344CB8AC3E}">
        <p14:creationId xmlns:p14="http://schemas.microsoft.com/office/powerpoint/2010/main" val="2501477883"/>
      </p:ext>
    </p:extLst>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66700"/>
            <a:ext cx="8305800" cy="1104900"/>
          </a:xfrm>
        </p:spPr>
        <p:txBody>
          <a:bodyPr/>
          <a:lstStyle/>
          <a:p>
            <a:r>
              <a:rPr lang="en-US" sz="3200" dirty="0">
                <a:solidFill>
                  <a:srgbClr val="FFFF00"/>
                </a:solidFill>
              </a:rPr>
              <a:t>Closed Courtrooms and Structural Error</a:t>
            </a:r>
            <a:br>
              <a:rPr lang="en-US" sz="3200" dirty="0">
                <a:solidFill>
                  <a:srgbClr val="FFFF00"/>
                </a:solidFill>
              </a:rPr>
            </a:br>
            <a:r>
              <a:rPr lang="en-US" sz="3200" i="1" dirty="0">
                <a:solidFill>
                  <a:srgbClr val="FFFF00"/>
                </a:solidFill>
              </a:rPr>
              <a:t>Weaver v. Massachusetts</a:t>
            </a:r>
            <a:r>
              <a:rPr lang="en-US" sz="3200" dirty="0">
                <a:solidFill>
                  <a:srgbClr val="FFFF00"/>
                </a:solidFill>
              </a:rPr>
              <a:t>, 137 S. Ct. 1899 (2017)</a:t>
            </a:r>
            <a:endParaRPr lang="en-US" dirty="0"/>
          </a:p>
        </p:txBody>
      </p:sp>
      <p:sp>
        <p:nvSpPr>
          <p:cNvPr id="3" name="Content Placeholder 2"/>
          <p:cNvSpPr>
            <a:spLocks noGrp="1"/>
          </p:cNvSpPr>
          <p:nvPr>
            <p:ph idx="1"/>
          </p:nvPr>
        </p:nvSpPr>
        <p:spPr>
          <a:xfrm>
            <a:off x="304800" y="1676400"/>
            <a:ext cx="8489950" cy="4114800"/>
          </a:xfrm>
        </p:spPr>
        <p:txBody>
          <a:bodyPr/>
          <a:lstStyle/>
          <a:p>
            <a:r>
              <a:rPr lang="en-US" sz="2400" dirty="0" smtClean="0"/>
              <a:t>As </a:t>
            </a:r>
            <a:r>
              <a:rPr lang="el-GR" sz="2400" dirty="0" smtClean="0"/>
              <a:t>Δ</a:t>
            </a:r>
            <a:r>
              <a:rPr lang="en-US" sz="2400" dirty="0" smtClean="0"/>
              <a:t> in </a:t>
            </a:r>
            <a:r>
              <a:rPr lang="en-US" sz="2400" i="1" dirty="0" smtClean="0"/>
              <a:t>Weaver</a:t>
            </a:r>
            <a:r>
              <a:rPr lang="en-US" sz="2400" dirty="0" smtClean="0"/>
              <a:t> argued, even if </a:t>
            </a:r>
            <a:r>
              <a:rPr lang="el-GR" sz="2400" dirty="0" smtClean="0"/>
              <a:t>Δ</a:t>
            </a:r>
            <a:r>
              <a:rPr lang="en-US" sz="2400" dirty="0" smtClean="0"/>
              <a:t> cannot show reasonable probability of different outcome resulting from closed courtroom, relief still must be granted if </a:t>
            </a:r>
            <a:r>
              <a:rPr lang="el-GR" sz="2400" dirty="0" smtClean="0"/>
              <a:t>Δ</a:t>
            </a:r>
            <a:r>
              <a:rPr lang="en-US" sz="2400" dirty="0" smtClean="0"/>
              <a:t> can show attorney errors rendered the trial fundamentally unfair.</a:t>
            </a:r>
          </a:p>
          <a:p>
            <a:pPr lvl="1"/>
            <a:r>
              <a:rPr lang="en-US" sz="2400" dirty="0" smtClean="0"/>
              <a:t>Court assumes </a:t>
            </a:r>
            <a:r>
              <a:rPr lang="el-GR" sz="2400" dirty="0" smtClean="0"/>
              <a:t>Δ</a:t>
            </a:r>
            <a:r>
              <a:rPr lang="en-US" sz="2400" dirty="0" smtClean="0"/>
              <a:t>’s interpretation of </a:t>
            </a:r>
            <a:r>
              <a:rPr lang="en-US" sz="2400" i="1" dirty="0" smtClean="0"/>
              <a:t>Strickland</a:t>
            </a:r>
            <a:r>
              <a:rPr lang="en-US" sz="2400" dirty="0" smtClean="0"/>
              <a:t>, but in light of ultimate holding in case, does not decide the question here.  </a:t>
            </a:r>
          </a:p>
          <a:p>
            <a:pPr lvl="1"/>
            <a:r>
              <a:rPr lang="en-US" sz="2400" dirty="0" smtClean="0"/>
              <a:t>So consider:  Foreshadowing new alternative </a:t>
            </a:r>
            <a:r>
              <a:rPr lang="en-US" sz="2400" i="1" dirty="0" smtClean="0"/>
              <a:t>Strickland</a:t>
            </a:r>
            <a:r>
              <a:rPr lang="en-US" sz="2400" dirty="0" smtClean="0"/>
              <a:t> prejudice standard in ordinary IAC cases — was the trial fundamentally unfair?</a:t>
            </a:r>
          </a:p>
          <a:p>
            <a:pPr lvl="1"/>
            <a:endParaRPr lang="en-US" sz="2400" dirty="0"/>
          </a:p>
        </p:txBody>
      </p:sp>
      <p:sp>
        <p:nvSpPr>
          <p:cNvPr id="4" name="Footer Placeholder 3"/>
          <p:cNvSpPr>
            <a:spLocks noGrp="1"/>
          </p:cNvSpPr>
          <p:nvPr>
            <p:ph type="ftr" sz="quarter" idx="11"/>
          </p:nvPr>
        </p:nvSpPr>
        <p:spPr/>
        <p:txBody>
          <a:bodyPr/>
          <a:lstStyle/>
          <a:p>
            <a:r>
              <a:rPr lang="en-US" dirty="0" smtClean="0"/>
              <a:t>Stephen Paul Maidman, Esquire</a:t>
            </a:r>
          </a:p>
          <a:p>
            <a:r>
              <a:rPr lang="en-US" dirty="0" smtClean="0"/>
              <a:t>1145 Main Street, Suite 417, Springfield, Massachusetts  01103-2123</a:t>
            </a:r>
          </a:p>
          <a:p>
            <a:r>
              <a:rPr lang="en-US" dirty="0" smtClean="0"/>
              <a:t>(413)  731-7300     maidman@att.net</a:t>
            </a:r>
            <a:endParaRPr lang="en-US" dirty="0"/>
          </a:p>
        </p:txBody>
      </p:sp>
      <p:sp>
        <p:nvSpPr>
          <p:cNvPr id="5" name="Slide Number Placeholder 4"/>
          <p:cNvSpPr>
            <a:spLocks noGrp="1"/>
          </p:cNvSpPr>
          <p:nvPr>
            <p:ph type="sldNum" sz="quarter" idx="12"/>
          </p:nvPr>
        </p:nvSpPr>
        <p:spPr/>
        <p:txBody>
          <a:bodyPr/>
          <a:lstStyle/>
          <a:p>
            <a:fld id="{3DE9C89B-6CBF-4EE2-81C8-FBDCA804E63B}" type="slidenum">
              <a:rPr lang="en-US" smtClean="0"/>
              <a:pPr/>
              <a:t>23</a:t>
            </a:fld>
            <a:endParaRPr lang="en-US" dirty="0"/>
          </a:p>
        </p:txBody>
      </p:sp>
    </p:spTree>
    <p:extLst>
      <p:ext uri="{BB962C8B-B14F-4D97-AF65-F5344CB8AC3E}">
        <p14:creationId xmlns:p14="http://schemas.microsoft.com/office/powerpoint/2010/main" val="4235187892"/>
      </p:ext>
    </p:extLst>
  </p:cSld>
  <p:clrMapOvr>
    <a:masterClrMapping/>
  </p:clrMapOvr>
  <p:transition spd="slow">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66700"/>
            <a:ext cx="8382000" cy="1104900"/>
          </a:xfrm>
        </p:spPr>
        <p:txBody>
          <a:bodyPr/>
          <a:lstStyle/>
          <a:p>
            <a:r>
              <a:rPr lang="en-US" sz="3200" dirty="0">
                <a:solidFill>
                  <a:srgbClr val="FFFF00"/>
                </a:solidFill>
              </a:rPr>
              <a:t>Closed Courtrooms and Structural Error</a:t>
            </a:r>
            <a:br>
              <a:rPr lang="en-US" sz="3200" dirty="0">
                <a:solidFill>
                  <a:srgbClr val="FFFF00"/>
                </a:solidFill>
              </a:rPr>
            </a:br>
            <a:r>
              <a:rPr lang="en-US" sz="3200" i="1" dirty="0">
                <a:solidFill>
                  <a:srgbClr val="FFFF00"/>
                </a:solidFill>
              </a:rPr>
              <a:t>Weaver v. Massachusetts</a:t>
            </a:r>
            <a:r>
              <a:rPr lang="en-US" sz="3200" dirty="0">
                <a:solidFill>
                  <a:srgbClr val="FFFF00"/>
                </a:solidFill>
              </a:rPr>
              <a:t>, 137 S. Ct. 1899 (2017)</a:t>
            </a:r>
            <a:endParaRPr lang="en-US" dirty="0"/>
          </a:p>
        </p:txBody>
      </p:sp>
      <p:sp>
        <p:nvSpPr>
          <p:cNvPr id="3" name="Content Placeholder 2"/>
          <p:cNvSpPr>
            <a:spLocks noGrp="1"/>
          </p:cNvSpPr>
          <p:nvPr>
            <p:ph idx="1"/>
          </p:nvPr>
        </p:nvSpPr>
        <p:spPr>
          <a:xfrm>
            <a:off x="304800" y="1447800"/>
            <a:ext cx="8566150" cy="4114800"/>
          </a:xfrm>
        </p:spPr>
        <p:txBody>
          <a:bodyPr/>
          <a:lstStyle/>
          <a:p>
            <a:r>
              <a:rPr lang="en-US" sz="2400" dirty="0" smtClean="0"/>
              <a:t>Held:  When </a:t>
            </a:r>
            <a:r>
              <a:rPr lang="el-GR" sz="2400" dirty="0" smtClean="0"/>
              <a:t>Δ</a:t>
            </a:r>
            <a:r>
              <a:rPr lang="en-US" sz="2400" dirty="0" smtClean="0"/>
              <a:t> raises a public trial violation by IAC claim, </a:t>
            </a:r>
            <a:r>
              <a:rPr lang="en-US" sz="2400" i="1" dirty="0" smtClean="0"/>
              <a:t>Strickland</a:t>
            </a:r>
            <a:r>
              <a:rPr lang="en-US" sz="2400" dirty="0" smtClean="0"/>
              <a:t> prejudice is not shown automatically.</a:t>
            </a:r>
          </a:p>
          <a:p>
            <a:pPr lvl="1"/>
            <a:r>
              <a:rPr lang="en-US" sz="2400" dirty="0" smtClean="0"/>
              <a:t>Burden on </a:t>
            </a:r>
            <a:r>
              <a:rPr lang="el-GR" sz="2400" dirty="0" smtClean="0"/>
              <a:t>Δ</a:t>
            </a:r>
            <a:r>
              <a:rPr lang="en-US" sz="2400" dirty="0" smtClean="0"/>
              <a:t> to show either;</a:t>
            </a:r>
          </a:p>
          <a:p>
            <a:pPr lvl="2"/>
            <a:r>
              <a:rPr lang="en-US" dirty="0" smtClean="0"/>
              <a:t>Reasonable probability of a different outcome in case, or</a:t>
            </a:r>
          </a:p>
          <a:p>
            <a:pPr lvl="2"/>
            <a:r>
              <a:rPr lang="en-US" dirty="0" smtClean="0"/>
              <a:t>That the particular public trial violation was so serious as to render the trial </a:t>
            </a:r>
            <a:r>
              <a:rPr lang="en-US" i="1" dirty="0" smtClean="0"/>
              <a:t>fundamentally unfair</a:t>
            </a:r>
            <a:r>
              <a:rPr lang="en-US" dirty="0" smtClean="0"/>
              <a:t>.</a:t>
            </a:r>
          </a:p>
          <a:p>
            <a:r>
              <a:rPr lang="en-US" sz="2400" dirty="0" smtClean="0"/>
              <a:t>Reason for putting burden of showing prejudice on </a:t>
            </a:r>
            <a:r>
              <a:rPr lang="el-GR" sz="2400" dirty="0" smtClean="0"/>
              <a:t>Δ</a:t>
            </a:r>
            <a:r>
              <a:rPr lang="en-US" sz="2400" dirty="0" smtClean="0"/>
              <a:t>:</a:t>
            </a:r>
          </a:p>
          <a:p>
            <a:pPr lvl="1"/>
            <a:r>
              <a:rPr lang="en-US" sz="2400" dirty="0" smtClean="0"/>
              <a:t>When first raised in IAC claim, no chance for trial court to cure error by opening courtroom or putting factual findings in record for closure. </a:t>
            </a:r>
          </a:p>
          <a:p>
            <a:pPr lvl="1"/>
            <a:r>
              <a:rPr lang="en-US" sz="2400" dirty="0" smtClean="0"/>
              <a:t>Interests of finality of judgments justify different standard of review.</a:t>
            </a:r>
            <a:endParaRPr lang="en-US" sz="2400" dirty="0"/>
          </a:p>
        </p:txBody>
      </p:sp>
      <p:sp>
        <p:nvSpPr>
          <p:cNvPr id="4" name="Footer Placeholder 3"/>
          <p:cNvSpPr>
            <a:spLocks noGrp="1"/>
          </p:cNvSpPr>
          <p:nvPr>
            <p:ph type="ftr" sz="quarter" idx="11"/>
          </p:nvPr>
        </p:nvSpPr>
        <p:spPr/>
        <p:txBody>
          <a:bodyPr/>
          <a:lstStyle/>
          <a:p>
            <a:r>
              <a:rPr lang="en-US" dirty="0" smtClean="0"/>
              <a:t>Stephen Paul Maidman, Esquire</a:t>
            </a:r>
          </a:p>
          <a:p>
            <a:r>
              <a:rPr lang="en-US" dirty="0" smtClean="0"/>
              <a:t>1145 Main Street, Suite 417, Springfield, Massachusetts  01103-2123</a:t>
            </a:r>
          </a:p>
          <a:p>
            <a:r>
              <a:rPr lang="en-US" dirty="0" smtClean="0"/>
              <a:t>(413)  731-7300     maidman@att.net</a:t>
            </a:r>
            <a:endParaRPr lang="en-US" dirty="0"/>
          </a:p>
        </p:txBody>
      </p:sp>
      <p:sp>
        <p:nvSpPr>
          <p:cNvPr id="5" name="Slide Number Placeholder 4"/>
          <p:cNvSpPr>
            <a:spLocks noGrp="1"/>
          </p:cNvSpPr>
          <p:nvPr>
            <p:ph type="sldNum" sz="quarter" idx="12"/>
          </p:nvPr>
        </p:nvSpPr>
        <p:spPr/>
        <p:txBody>
          <a:bodyPr/>
          <a:lstStyle/>
          <a:p>
            <a:fld id="{3DE9C89B-6CBF-4EE2-81C8-FBDCA804E63B}" type="slidenum">
              <a:rPr lang="en-US" smtClean="0"/>
              <a:pPr/>
              <a:t>24</a:t>
            </a:fld>
            <a:endParaRPr lang="en-US" dirty="0"/>
          </a:p>
        </p:txBody>
      </p:sp>
    </p:spTree>
    <p:extLst>
      <p:ext uri="{BB962C8B-B14F-4D97-AF65-F5344CB8AC3E}">
        <p14:creationId xmlns:p14="http://schemas.microsoft.com/office/powerpoint/2010/main" val="3584340864"/>
      </p:ext>
    </p:extLst>
  </p:cSld>
  <p:clrMapOvr>
    <a:masterClrMapping/>
  </p:clrMapOvr>
  <p:transition spd="slow">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66700"/>
            <a:ext cx="8458200" cy="1104900"/>
          </a:xfrm>
        </p:spPr>
        <p:txBody>
          <a:bodyPr/>
          <a:lstStyle/>
          <a:p>
            <a:r>
              <a:rPr lang="en-US" sz="3200" dirty="0">
                <a:solidFill>
                  <a:srgbClr val="FFFF00"/>
                </a:solidFill>
              </a:rPr>
              <a:t>Closed Courtrooms and Structural Error</a:t>
            </a:r>
            <a:br>
              <a:rPr lang="en-US" sz="3200" dirty="0">
                <a:solidFill>
                  <a:srgbClr val="FFFF00"/>
                </a:solidFill>
              </a:rPr>
            </a:br>
            <a:r>
              <a:rPr lang="en-US" sz="3200" i="1" dirty="0">
                <a:solidFill>
                  <a:srgbClr val="FFFF00"/>
                </a:solidFill>
              </a:rPr>
              <a:t>Weaver v. Massachusetts</a:t>
            </a:r>
            <a:r>
              <a:rPr lang="en-US" sz="3200" dirty="0">
                <a:solidFill>
                  <a:srgbClr val="FFFF00"/>
                </a:solidFill>
              </a:rPr>
              <a:t>, 137 S. Ct. 1899 (2017)</a:t>
            </a:r>
            <a:endParaRPr lang="en-US" dirty="0"/>
          </a:p>
        </p:txBody>
      </p:sp>
      <p:sp>
        <p:nvSpPr>
          <p:cNvPr id="3" name="Content Placeholder 2"/>
          <p:cNvSpPr>
            <a:spLocks noGrp="1"/>
          </p:cNvSpPr>
          <p:nvPr>
            <p:ph idx="1"/>
          </p:nvPr>
        </p:nvSpPr>
        <p:spPr>
          <a:xfrm>
            <a:off x="152400" y="1676400"/>
            <a:ext cx="8642350" cy="4114800"/>
          </a:xfrm>
        </p:spPr>
        <p:txBody>
          <a:bodyPr/>
          <a:lstStyle/>
          <a:p>
            <a:r>
              <a:rPr lang="en-US" sz="2400" dirty="0" smtClean="0"/>
              <a:t>Here:  </a:t>
            </a:r>
          </a:p>
          <a:p>
            <a:pPr lvl="1"/>
            <a:r>
              <a:rPr lang="el-GR" sz="2400" dirty="0" smtClean="0"/>
              <a:t>Δ</a:t>
            </a:r>
            <a:r>
              <a:rPr lang="en-US" sz="2400" dirty="0" smtClean="0"/>
              <a:t> has not show reasonable probability of a different outcome but for counsel’s failure to object to courtroom closure and </a:t>
            </a:r>
          </a:p>
          <a:p>
            <a:pPr lvl="1"/>
            <a:r>
              <a:rPr lang="el-GR" sz="2400" dirty="0" smtClean="0"/>
              <a:t>Δ</a:t>
            </a:r>
            <a:r>
              <a:rPr lang="en-US" sz="2400" dirty="0" smtClean="0"/>
              <a:t> has not shown his lawyer’s shortcomings led to a fundamentally unfair trial.</a:t>
            </a:r>
          </a:p>
          <a:p>
            <a:r>
              <a:rPr lang="el-GR" sz="2400" dirty="0" smtClean="0"/>
              <a:t>Δ</a:t>
            </a:r>
            <a:r>
              <a:rPr lang="en-US" sz="2400" dirty="0" smtClean="0"/>
              <a:t> not entitled to new trial as result of courtroom closure. </a:t>
            </a:r>
          </a:p>
          <a:p>
            <a:r>
              <a:rPr lang="en-US" sz="2400" dirty="0" smtClean="0"/>
              <a:t>Concurrences:  </a:t>
            </a:r>
            <a:r>
              <a:rPr lang="en-US" sz="2400" i="1" dirty="0" smtClean="0"/>
              <a:t>Fundamental fairness </a:t>
            </a:r>
            <a:r>
              <a:rPr lang="en-US" sz="2400" dirty="0" smtClean="0"/>
              <a:t>is not part of </a:t>
            </a:r>
            <a:r>
              <a:rPr lang="en-US" sz="2400" i="1" dirty="0" smtClean="0"/>
              <a:t>Strickland</a:t>
            </a:r>
            <a:r>
              <a:rPr lang="en-US" sz="2400" dirty="0" smtClean="0"/>
              <a:t> test.</a:t>
            </a:r>
          </a:p>
          <a:p>
            <a:r>
              <a:rPr lang="en-US" sz="2400" dirty="0" smtClean="0"/>
              <a:t>Dissents:  Traditional view that structural errors categorically exempt from case-by- case harmless error review; </a:t>
            </a:r>
            <a:r>
              <a:rPr lang="el-GR" sz="2400" dirty="0" smtClean="0"/>
              <a:t>Δ</a:t>
            </a:r>
            <a:r>
              <a:rPr lang="en-US" sz="2400" dirty="0" smtClean="0"/>
              <a:t> need not show error changed outcome. </a:t>
            </a:r>
            <a:endParaRPr lang="en-US" sz="2400" dirty="0"/>
          </a:p>
        </p:txBody>
      </p:sp>
      <p:sp>
        <p:nvSpPr>
          <p:cNvPr id="4" name="Footer Placeholder 3"/>
          <p:cNvSpPr>
            <a:spLocks noGrp="1"/>
          </p:cNvSpPr>
          <p:nvPr>
            <p:ph type="ftr" sz="quarter" idx="11"/>
          </p:nvPr>
        </p:nvSpPr>
        <p:spPr/>
        <p:txBody>
          <a:bodyPr/>
          <a:lstStyle/>
          <a:p>
            <a:r>
              <a:rPr lang="en-US" dirty="0" smtClean="0"/>
              <a:t>Stephen Paul Maidman, Esquire</a:t>
            </a:r>
          </a:p>
          <a:p>
            <a:r>
              <a:rPr lang="en-US" dirty="0" smtClean="0"/>
              <a:t>1145 Main Street, Suite 417, Springfield, Massachusetts  01103-2123</a:t>
            </a:r>
          </a:p>
          <a:p>
            <a:r>
              <a:rPr lang="en-US" dirty="0" smtClean="0"/>
              <a:t>(413)  731-7300     maidman@att.net</a:t>
            </a:r>
            <a:endParaRPr lang="en-US" dirty="0"/>
          </a:p>
        </p:txBody>
      </p:sp>
      <p:sp>
        <p:nvSpPr>
          <p:cNvPr id="5" name="Slide Number Placeholder 4"/>
          <p:cNvSpPr>
            <a:spLocks noGrp="1"/>
          </p:cNvSpPr>
          <p:nvPr>
            <p:ph type="sldNum" sz="quarter" idx="12"/>
          </p:nvPr>
        </p:nvSpPr>
        <p:spPr/>
        <p:txBody>
          <a:bodyPr/>
          <a:lstStyle/>
          <a:p>
            <a:fld id="{3DE9C89B-6CBF-4EE2-81C8-FBDCA804E63B}" type="slidenum">
              <a:rPr lang="en-US" smtClean="0"/>
              <a:pPr/>
              <a:t>25</a:t>
            </a:fld>
            <a:endParaRPr lang="en-US" dirty="0"/>
          </a:p>
        </p:txBody>
      </p:sp>
    </p:spTree>
    <p:extLst>
      <p:ext uri="{BB962C8B-B14F-4D97-AF65-F5344CB8AC3E}">
        <p14:creationId xmlns:p14="http://schemas.microsoft.com/office/powerpoint/2010/main" val="3307464633"/>
      </p:ext>
    </p:extLst>
  </p:cSld>
  <p:clrMapOvr>
    <a:masterClrMapping/>
  </p:clrMapOvr>
  <p:transition spd="slow">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66700"/>
            <a:ext cx="8305800" cy="1104900"/>
          </a:xfrm>
        </p:spPr>
        <p:txBody>
          <a:bodyPr/>
          <a:lstStyle/>
          <a:p>
            <a:r>
              <a:rPr lang="en-US" sz="3200" dirty="0" smtClean="0">
                <a:solidFill>
                  <a:srgbClr val="FFFF00"/>
                </a:solidFill>
              </a:rPr>
              <a:t>IAC and Race</a:t>
            </a:r>
            <a:r>
              <a:rPr lang="en-US" sz="3200" dirty="0">
                <a:solidFill>
                  <a:srgbClr val="FFFF00"/>
                </a:solidFill>
              </a:rPr>
              <a:t/>
            </a:r>
            <a:br>
              <a:rPr lang="en-US" sz="3200" dirty="0">
                <a:solidFill>
                  <a:srgbClr val="FFFF00"/>
                </a:solidFill>
              </a:rPr>
            </a:br>
            <a:r>
              <a:rPr lang="en-US" sz="3200" i="1" dirty="0" smtClean="0">
                <a:solidFill>
                  <a:srgbClr val="FFFF00"/>
                </a:solidFill>
              </a:rPr>
              <a:t>Buck v. Davis</a:t>
            </a:r>
            <a:r>
              <a:rPr lang="en-US" sz="3200" dirty="0" smtClean="0">
                <a:solidFill>
                  <a:srgbClr val="FFFF00"/>
                </a:solidFill>
              </a:rPr>
              <a:t>, </a:t>
            </a:r>
            <a:r>
              <a:rPr lang="en-US" sz="3200" dirty="0">
                <a:solidFill>
                  <a:srgbClr val="FFFF00"/>
                </a:solidFill>
              </a:rPr>
              <a:t>137 S. Ct. </a:t>
            </a:r>
            <a:r>
              <a:rPr lang="en-US" sz="3200" dirty="0" smtClean="0">
                <a:solidFill>
                  <a:srgbClr val="FFFF00"/>
                </a:solidFill>
              </a:rPr>
              <a:t>759 </a:t>
            </a:r>
            <a:r>
              <a:rPr lang="en-US" sz="3200" dirty="0">
                <a:solidFill>
                  <a:srgbClr val="FFFF00"/>
                </a:solidFill>
              </a:rPr>
              <a:t>(2017)</a:t>
            </a:r>
            <a:endParaRPr lang="en-US" dirty="0"/>
          </a:p>
        </p:txBody>
      </p:sp>
      <p:sp>
        <p:nvSpPr>
          <p:cNvPr id="3" name="Content Placeholder 2"/>
          <p:cNvSpPr>
            <a:spLocks noGrp="1"/>
          </p:cNvSpPr>
          <p:nvPr>
            <p:ph idx="1"/>
          </p:nvPr>
        </p:nvSpPr>
        <p:spPr>
          <a:xfrm>
            <a:off x="228600" y="1447800"/>
            <a:ext cx="8686800" cy="4114800"/>
          </a:xfrm>
        </p:spPr>
        <p:txBody>
          <a:bodyPr/>
          <a:lstStyle/>
          <a:p>
            <a:r>
              <a:rPr lang="en-US" sz="2200" dirty="0" smtClean="0"/>
              <a:t>Complex § 2254 murder case with terrible facts; </a:t>
            </a:r>
            <a:r>
              <a:rPr lang="el-GR" sz="2200" dirty="0" smtClean="0"/>
              <a:t>Δ</a:t>
            </a:r>
            <a:r>
              <a:rPr lang="en-US" sz="2200" dirty="0" smtClean="0"/>
              <a:t> kills </a:t>
            </a:r>
            <a:r>
              <a:rPr lang="el-GR" sz="2200" dirty="0" smtClean="0"/>
              <a:t>Δ</a:t>
            </a:r>
            <a:r>
              <a:rPr lang="en-US" sz="2200" dirty="0" smtClean="0"/>
              <a:t>’s ex-girlfriend and her boyfriend in front of girlfriend’s children.</a:t>
            </a:r>
          </a:p>
          <a:p>
            <a:r>
              <a:rPr lang="en-US" sz="2200" dirty="0" smtClean="0"/>
              <a:t>Jury could only award death sentence under Texas law if it found </a:t>
            </a:r>
            <a:r>
              <a:rPr lang="el-GR" sz="2200" dirty="0" smtClean="0"/>
              <a:t>Δ</a:t>
            </a:r>
            <a:r>
              <a:rPr lang="en-US" sz="2200" dirty="0" smtClean="0"/>
              <a:t> was likely to commit acts of violence in the future.</a:t>
            </a:r>
          </a:p>
          <a:p>
            <a:r>
              <a:rPr lang="el-GR" sz="2200" dirty="0" smtClean="0"/>
              <a:t>Δ</a:t>
            </a:r>
            <a:r>
              <a:rPr lang="en-US" sz="2200" dirty="0" smtClean="0"/>
              <a:t>’s counsel called expert psychologist who testified </a:t>
            </a:r>
            <a:r>
              <a:rPr lang="el-GR" sz="2200" dirty="0" smtClean="0"/>
              <a:t>Δ</a:t>
            </a:r>
            <a:r>
              <a:rPr lang="en-US" sz="2200" dirty="0" smtClean="0"/>
              <a:t> would probably not engage in violent conduct, but one of facts in assessing propensity for violence was race and </a:t>
            </a:r>
            <a:r>
              <a:rPr lang="el-GR" sz="2200" dirty="0" smtClean="0"/>
              <a:t>Δ</a:t>
            </a:r>
            <a:r>
              <a:rPr lang="en-US" sz="2200" dirty="0" smtClean="0"/>
              <a:t> was statistically more likely to act violently because he is black.</a:t>
            </a:r>
          </a:p>
          <a:p>
            <a:r>
              <a:rPr lang="en-US" sz="2200" dirty="0" smtClean="0"/>
              <a:t>State emphasizes expert’s testimony on cross-examination and in closing; Jury sentences </a:t>
            </a:r>
            <a:r>
              <a:rPr lang="el-GR" sz="2200" dirty="0" smtClean="0"/>
              <a:t>Δ</a:t>
            </a:r>
            <a:r>
              <a:rPr lang="en-US" sz="2200" dirty="0" smtClean="0"/>
              <a:t> to death.</a:t>
            </a:r>
          </a:p>
          <a:p>
            <a:r>
              <a:rPr lang="en-US" sz="2200" dirty="0" smtClean="0"/>
              <a:t>State already admitted error in six other death cases where expert provided the same race-based testimony </a:t>
            </a:r>
            <a:r>
              <a:rPr lang="en-US" sz="2200" dirty="0"/>
              <a:t>and </a:t>
            </a:r>
            <a:r>
              <a:rPr lang="en-US" sz="2200" dirty="0" smtClean="0"/>
              <a:t>waived </a:t>
            </a:r>
            <a:r>
              <a:rPr lang="en-US" sz="2200" dirty="0"/>
              <a:t>procedural defenses</a:t>
            </a:r>
            <a:r>
              <a:rPr lang="en-US" sz="2200" dirty="0" smtClean="0"/>
              <a:t> – but not </a:t>
            </a:r>
            <a:r>
              <a:rPr lang="el-GR" sz="2200" dirty="0" smtClean="0"/>
              <a:t>Δ</a:t>
            </a:r>
            <a:r>
              <a:rPr lang="en-US" sz="2200" dirty="0" smtClean="0"/>
              <a:t>’s case (different procedural posture).</a:t>
            </a:r>
            <a:endParaRPr lang="en-US" sz="2200" dirty="0"/>
          </a:p>
        </p:txBody>
      </p:sp>
      <p:sp>
        <p:nvSpPr>
          <p:cNvPr id="4" name="Footer Placeholder 3"/>
          <p:cNvSpPr>
            <a:spLocks noGrp="1"/>
          </p:cNvSpPr>
          <p:nvPr>
            <p:ph type="ftr" sz="quarter" idx="11"/>
          </p:nvPr>
        </p:nvSpPr>
        <p:spPr/>
        <p:txBody>
          <a:bodyPr/>
          <a:lstStyle/>
          <a:p>
            <a:r>
              <a:rPr lang="en-US" dirty="0" smtClean="0"/>
              <a:t>Stephen Paul Maidman, Esquire</a:t>
            </a:r>
          </a:p>
          <a:p>
            <a:r>
              <a:rPr lang="en-US" dirty="0" smtClean="0"/>
              <a:t>1145 Main Street, Suite 417, Springfield, Massachusetts  01103-2123</a:t>
            </a:r>
          </a:p>
          <a:p>
            <a:r>
              <a:rPr lang="en-US" dirty="0" smtClean="0"/>
              <a:t>(413)  731-7300     maidman@att.net</a:t>
            </a:r>
            <a:endParaRPr lang="en-US" dirty="0"/>
          </a:p>
        </p:txBody>
      </p:sp>
      <p:sp>
        <p:nvSpPr>
          <p:cNvPr id="5" name="Slide Number Placeholder 4"/>
          <p:cNvSpPr>
            <a:spLocks noGrp="1"/>
          </p:cNvSpPr>
          <p:nvPr>
            <p:ph type="sldNum" sz="quarter" idx="12"/>
          </p:nvPr>
        </p:nvSpPr>
        <p:spPr/>
        <p:txBody>
          <a:bodyPr/>
          <a:lstStyle/>
          <a:p>
            <a:fld id="{3DE9C89B-6CBF-4EE2-81C8-FBDCA804E63B}" type="slidenum">
              <a:rPr lang="en-US" smtClean="0"/>
              <a:pPr/>
              <a:t>26</a:t>
            </a:fld>
            <a:endParaRPr lang="en-US" dirty="0"/>
          </a:p>
        </p:txBody>
      </p:sp>
    </p:spTree>
    <p:extLst>
      <p:ext uri="{BB962C8B-B14F-4D97-AF65-F5344CB8AC3E}">
        <p14:creationId xmlns:p14="http://schemas.microsoft.com/office/powerpoint/2010/main" val="4251983691"/>
      </p:ext>
    </p:extLst>
  </p:cSld>
  <p:clrMapOvr>
    <a:masterClrMapping/>
  </p:clrMapOvr>
  <p:transition spd="slow">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FFFF00"/>
                </a:solidFill>
              </a:rPr>
              <a:t>IAC and Race</a:t>
            </a:r>
            <a:br>
              <a:rPr lang="en-US" sz="3200" dirty="0">
                <a:solidFill>
                  <a:srgbClr val="FFFF00"/>
                </a:solidFill>
              </a:rPr>
            </a:br>
            <a:r>
              <a:rPr lang="en-US" sz="3200" i="1" dirty="0">
                <a:solidFill>
                  <a:srgbClr val="FFFF00"/>
                </a:solidFill>
              </a:rPr>
              <a:t>Buck v. Davis</a:t>
            </a:r>
            <a:r>
              <a:rPr lang="en-US" sz="3200" dirty="0">
                <a:solidFill>
                  <a:srgbClr val="FFFF00"/>
                </a:solidFill>
              </a:rPr>
              <a:t>, 137 S. Ct. 759 (2017)</a:t>
            </a:r>
            <a:endParaRPr lang="en-US" dirty="0"/>
          </a:p>
        </p:txBody>
      </p:sp>
      <p:sp>
        <p:nvSpPr>
          <p:cNvPr id="3" name="Content Placeholder 2"/>
          <p:cNvSpPr>
            <a:spLocks noGrp="1"/>
          </p:cNvSpPr>
          <p:nvPr>
            <p:ph idx="1"/>
          </p:nvPr>
        </p:nvSpPr>
        <p:spPr>
          <a:xfrm>
            <a:off x="228600" y="1447800"/>
            <a:ext cx="8566150" cy="4114800"/>
          </a:xfrm>
        </p:spPr>
        <p:txBody>
          <a:bodyPr/>
          <a:lstStyle/>
          <a:p>
            <a:r>
              <a:rPr lang="en-US" sz="2400" dirty="0" smtClean="0"/>
              <a:t>IAC performance prong analysis:</a:t>
            </a:r>
          </a:p>
          <a:p>
            <a:pPr lvl="1"/>
            <a:r>
              <a:rPr lang="en-US" sz="2400" dirty="0" smtClean="0"/>
              <a:t>Expert’s report said in effect that the color of </a:t>
            </a:r>
            <a:r>
              <a:rPr lang="el-GR" sz="2400" dirty="0" smtClean="0"/>
              <a:t>Δ</a:t>
            </a:r>
            <a:r>
              <a:rPr lang="en-US" sz="2400" dirty="0" smtClean="0"/>
              <a:t>’s skin made him more deserving of execution.</a:t>
            </a:r>
          </a:p>
          <a:p>
            <a:pPr lvl="1"/>
            <a:r>
              <a:rPr lang="en-US" sz="2400" dirty="0" smtClean="0"/>
              <a:t>Patently unconstitutional for state to argue that a </a:t>
            </a:r>
            <a:r>
              <a:rPr lang="el-GR" sz="2400" dirty="0" smtClean="0"/>
              <a:t>Δ</a:t>
            </a:r>
            <a:r>
              <a:rPr lang="en-US" sz="2400" dirty="0" smtClean="0"/>
              <a:t> is liable to be a future danger because of his race.</a:t>
            </a:r>
          </a:p>
          <a:p>
            <a:pPr lvl="1"/>
            <a:r>
              <a:rPr lang="en-US" sz="2400" dirty="0" smtClean="0"/>
              <a:t>No competent defense attorney would introduce this evidence about his own client.</a:t>
            </a:r>
          </a:p>
          <a:p>
            <a:pPr lvl="1"/>
            <a:endParaRPr lang="en-US" sz="2400" dirty="0"/>
          </a:p>
        </p:txBody>
      </p:sp>
      <p:sp>
        <p:nvSpPr>
          <p:cNvPr id="4" name="Footer Placeholder 3"/>
          <p:cNvSpPr>
            <a:spLocks noGrp="1"/>
          </p:cNvSpPr>
          <p:nvPr>
            <p:ph type="ftr" sz="quarter" idx="11"/>
          </p:nvPr>
        </p:nvSpPr>
        <p:spPr/>
        <p:txBody>
          <a:bodyPr/>
          <a:lstStyle/>
          <a:p>
            <a:r>
              <a:rPr lang="en-US" dirty="0" smtClean="0"/>
              <a:t>Stephen Paul Maidman, Esquire</a:t>
            </a:r>
          </a:p>
          <a:p>
            <a:r>
              <a:rPr lang="en-US" dirty="0" smtClean="0"/>
              <a:t>1145 Main Street, Suite 417, Springfield, Massachusetts  01103-2123</a:t>
            </a:r>
          </a:p>
          <a:p>
            <a:r>
              <a:rPr lang="en-US" dirty="0" smtClean="0"/>
              <a:t>(413)  731-7300     maidman@att.net</a:t>
            </a:r>
            <a:endParaRPr lang="en-US" dirty="0"/>
          </a:p>
        </p:txBody>
      </p:sp>
      <p:sp>
        <p:nvSpPr>
          <p:cNvPr id="5" name="Slide Number Placeholder 4"/>
          <p:cNvSpPr>
            <a:spLocks noGrp="1"/>
          </p:cNvSpPr>
          <p:nvPr>
            <p:ph type="sldNum" sz="quarter" idx="12"/>
          </p:nvPr>
        </p:nvSpPr>
        <p:spPr/>
        <p:txBody>
          <a:bodyPr/>
          <a:lstStyle/>
          <a:p>
            <a:fld id="{3DE9C89B-6CBF-4EE2-81C8-FBDCA804E63B}" type="slidenum">
              <a:rPr lang="en-US" smtClean="0"/>
              <a:pPr/>
              <a:t>27</a:t>
            </a:fld>
            <a:endParaRPr lang="en-US" dirty="0"/>
          </a:p>
        </p:txBody>
      </p:sp>
    </p:spTree>
    <p:extLst>
      <p:ext uri="{BB962C8B-B14F-4D97-AF65-F5344CB8AC3E}">
        <p14:creationId xmlns:p14="http://schemas.microsoft.com/office/powerpoint/2010/main" val="2845907241"/>
      </p:ext>
    </p:extLst>
  </p:cSld>
  <p:clrMapOvr>
    <a:masterClrMapping/>
  </p:clrMapOvr>
  <p:transition spd="slow">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FFFF00"/>
                </a:solidFill>
              </a:rPr>
              <a:t>IAC and Race</a:t>
            </a:r>
            <a:br>
              <a:rPr lang="en-US" sz="3200" dirty="0">
                <a:solidFill>
                  <a:srgbClr val="FFFF00"/>
                </a:solidFill>
              </a:rPr>
            </a:br>
            <a:r>
              <a:rPr lang="en-US" sz="3200" i="1" dirty="0">
                <a:solidFill>
                  <a:srgbClr val="FFFF00"/>
                </a:solidFill>
              </a:rPr>
              <a:t>Buck v. Davis</a:t>
            </a:r>
            <a:r>
              <a:rPr lang="en-US" sz="3200" dirty="0">
                <a:solidFill>
                  <a:srgbClr val="FFFF00"/>
                </a:solidFill>
              </a:rPr>
              <a:t>, 137 S. Ct. 759 (2017)</a:t>
            </a:r>
            <a:endParaRPr lang="en-US" dirty="0"/>
          </a:p>
        </p:txBody>
      </p:sp>
      <p:sp>
        <p:nvSpPr>
          <p:cNvPr id="3" name="Content Placeholder 2"/>
          <p:cNvSpPr>
            <a:spLocks noGrp="1"/>
          </p:cNvSpPr>
          <p:nvPr>
            <p:ph idx="1"/>
          </p:nvPr>
        </p:nvSpPr>
        <p:spPr>
          <a:xfrm>
            <a:off x="304800" y="1524000"/>
            <a:ext cx="8566150" cy="4114800"/>
          </a:xfrm>
        </p:spPr>
        <p:txBody>
          <a:bodyPr/>
          <a:lstStyle/>
          <a:p>
            <a:r>
              <a:rPr lang="en-US" sz="2200" dirty="0" smtClean="0"/>
              <a:t>IAC prejudice prong analysis:</a:t>
            </a:r>
          </a:p>
          <a:p>
            <a:pPr lvl="1"/>
            <a:r>
              <a:rPr lang="en-US" sz="2200" dirty="0" smtClean="0"/>
              <a:t>State argues no prejudice because even without expert testimony, jury would have imposed death given brutality of crime and lack of remorse and finality of judgments.</a:t>
            </a:r>
          </a:p>
          <a:p>
            <a:pPr lvl="1"/>
            <a:r>
              <a:rPr lang="en-US" sz="2200" dirty="0" smtClean="0"/>
              <a:t>Court holds notwithstanding nature of crime and </a:t>
            </a:r>
            <a:r>
              <a:rPr lang="el-GR" sz="2200" dirty="0" smtClean="0"/>
              <a:t>Δ</a:t>
            </a:r>
            <a:r>
              <a:rPr lang="en-US" sz="2200" dirty="0" smtClean="0"/>
              <a:t>’s behavior in aftermath, proceeding would have ended differently had counsel rendered competent representation.</a:t>
            </a:r>
          </a:p>
          <a:p>
            <a:pPr lvl="2"/>
            <a:r>
              <a:rPr lang="en-US" sz="2200" dirty="0" smtClean="0"/>
              <a:t>sentencing decision based on race and effect of </a:t>
            </a:r>
            <a:r>
              <a:rPr lang="el-GR" sz="2200" dirty="0" smtClean="0"/>
              <a:t>Δ</a:t>
            </a:r>
            <a:r>
              <a:rPr lang="en-US" sz="2200" dirty="0" smtClean="0"/>
              <a:t>’s expert testimony not de minimis.  </a:t>
            </a:r>
          </a:p>
          <a:p>
            <a:pPr lvl="2"/>
            <a:r>
              <a:rPr lang="el-GR" sz="2200" dirty="0" smtClean="0"/>
              <a:t>Δ</a:t>
            </a:r>
            <a:r>
              <a:rPr lang="en-US" sz="2200" dirty="0" smtClean="0"/>
              <a:t> may have been sentenced to death because of his race.</a:t>
            </a:r>
          </a:p>
          <a:p>
            <a:pPr lvl="2"/>
            <a:r>
              <a:rPr lang="en-US" sz="2200" dirty="0" smtClean="0"/>
              <a:t>Our law punishes people for what they do, not who they are.</a:t>
            </a:r>
          </a:p>
          <a:p>
            <a:pPr lvl="2"/>
            <a:r>
              <a:rPr lang="el-GR" sz="2200" dirty="0" smtClean="0"/>
              <a:t>Δ</a:t>
            </a:r>
            <a:r>
              <a:rPr lang="en-US" sz="2200" dirty="0" smtClean="0"/>
              <a:t>’s IAC claim is not “run-of-the-mill”.</a:t>
            </a:r>
            <a:endParaRPr lang="en-US" sz="2200" dirty="0"/>
          </a:p>
        </p:txBody>
      </p:sp>
      <p:sp>
        <p:nvSpPr>
          <p:cNvPr id="4" name="Footer Placeholder 3"/>
          <p:cNvSpPr>
            <a:spLocks noGrp="1"/>
          </p:cNvSpPr>
          <p:nvPr>
            <p:ph type="ftr" sz="quarter" idx="11"/>
          </p:nvPr>
        </p:nvSpPr>
        <p:spPr/>
        <p:txBody>
          <a:bodyPr/>
          <a:lstStyle/>
          <a:p>
            <a:r>
              <a:rPr lang="en-US" dirty="0" smtClean="0"/>
              <a:t>Stephen Paul Maidman, Esquire</a:t>
            </a:r>
          </a:p>
          <a:p>
            <a:r>
              <a:rPr lang="en-US" dirty="0" smtClean="0"/>
              <a:t>1145 Main Street, Suite 417, Springfield, Massachusetts  01103-2123</a:t>
            </a:r>
          </a:p>
          <a:p>
            <a:r>
              <a:rPr lang="en-US" dirty="0" smtClean="0"/>
              <a:t>(413)  731-7300     maidman@att.net</a:t>
            </a:r>
            <a:endParaRPr lang="en-US" dirty="0"/>
          </a:p>
        </p:txBody>
      </p:sp>
      <p:sp>
        <p:nvSpPr>
          <p:cNvPr id="5" name="Slide Number Placeholder 4"/>
          <p:cNvSpPr>
            <a:spLocks noGrp="1"/>
          </p:cNvSpPr>
          <p:nvPr>
            <p:ph type="sldNum" sz="quarter" idx="12"/>
          </p:nvPr>
        </p:nvSpPr>
        <p:spPr/>
        <p:txBody>
          <a:bodyPr/>
          <a:lstStyle/>
          <a:p>
            <a:fld id="{3DE9C89B-6CBF-4EE2-81C8-FBDCA804E63B}" type="slidenum">
              <a:rPr lang="en-US" smtClean="0"/>
              <a:pPr/>
              <a:t>28</a:t>
            </a:fld>
            <a:endParaRPr lang="en-US" dirty="0"/>
          </a:p>
        </p:txBody>
      </p:sp>
    </p:spTree>
    <p:extLst>
      <p:ext uri="{BB962C8B-B14F-4D97-AF65-F5344CB8AC3E}">
        <p14:creationId xmlns:p14="http://schemas.microsoft.com/office/powerpoint/2010/main" val="3990595496"/>
      </p:ext>
    </p:extLst>
  </p:cSld>
  <p:clrMapOvr>
    <a:masterClrMapping/>
  </p:clrMapOvr>
  <p:transition spd="slow">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2016-2017 SCOTUS Brief </a:t>
            </a:r>
            <a:r>
              <a:rPr lang="en-US" sz="3600" dirty="0"/>
              <a:t>Mentions</a:t>
            </a:r>
          </a:p>
        </p:txBody>
      </p:sp>
      <p:sp>
        <p:nvSpPr>
          <p:cNvPr id="3" name="Content Placeholder 2"/>
          <p:cNvSpPr>
            <a:spLocks noGrp="1"/>
          </p:cNvSpPr>
          <p:nvPr>
            <p:ph idx="1"/>
          </p:nvPr>
        </p:nvSpPr>
        <p:spPr>
          <a:xfrm>
            <a:off x="304800" y="1676400"/>
            <a:ext cx="8489950" cy="4114800"/>
          </a:xfrm>
        </p:spPr>
        <p:txBody>
          <a:bodyPr>
            <a:normAutofit fontScale="92500" lnSpcReduction="10000"/>
          </a:bodyPr>
          <a:lstStyle/>
          <a:p>
            <a:r>
              <a:rPr lang="en-US" sz="2400" i="1" dirty="0">
                <a:solidFill>
                  <a:srgbClr val="FFFFFF"/>
                </a:solidFill>
              </a:rPr>
              <a:t>Packingham v. North Carolina</a:t>
            </a:r>
            <a:r>
              <a:rPr lang="en-US" sz="2400" dirty="0">
                <a:solidFill>
                  <a:srgbClr val="FFFFFF"/>
                </a:solidFill>
              </a:rPr>
              <a:t>, 137 S. Ct. 1730 (2017) – civil case where statute criminalizing the accessing of social media sites by convicted sex offenders violated First Amendment</a:t>
            </a:r>
            <a:r>
              <a:rPr lang="en-US" sz="2400" dirty="0" smtClean="0">
                <a:solidFill>
                  <a:srgbClr val="FFFFFF"/>
                </a:solidFill>
              </a:rPr>
              <a:t>.</a:t>
            </a:r>
          </a:p>
          <a:p>
            <a:pPr marL="342900" lvl="1" indent="-342900">
              <a:buClr>
                <a:schemeClr val="accent2"/>
              </a:buClr>
              <a:buSzPct val="75000"/>
              <a:buFont typeface="Monotype Sorts" charset="2"/>
              <a:buChar char="u"/>
            </a:pPr>
            <a:r>
              <a:rPr lang="en-US" sz="2400" i="1" dirty="0"/>
              <a:t>McWilliams v. Dunn</a:t>
            </a:r>
            <a:r>
              <a:rPr lang="en-US" sz="2400" dirty="0"/>
              <a:t>, 137 S. Ct 1790 (2017) – </a:t>
            </a:r>
            <a:r>
              <a:rPr lang="en-US" sz="2400" i="1" dirty="0" smtClean="0"/>
              <a:t>Ake v. Oklahoma </a:t>
            </a:r>
            <a:r>
              <a:rPr lang="en-US" sz="2400" dirty="0"/>
              <a:t>requires state to provide indigent </a:t>
            </a:r>
            <a:r>
              <a:rPr lang="el-GR" sz="2400" dirty="0"/>
              <a:t>Δ</a:t>
            </a:r>
            <a:r>
              <a:rPr lang="en-US" sz="2400" dirty="0"/>
              <a:t> whose mental condition is at issue a competent psychiatrist to examine the </a:t>
            </a:r>
            <a:r>
              <a:rPr lang="el-GR" sz="2400" dirty="0"/>
              <a:t>Δ</a:t>
            </a:r>
            <a:r>
              <a:rPr lang="en-US" sz="2400" dirty="0"/>
              <a:t> and then assist in evaluation preparation, and presentation of defense</a:t>
            </a:r>
            <a:r>
              <a:rPr lang="en-US" sz="2400" dirty="0" smtClean="0"/>
              <a:t>.</a:t>
            </a:r>
          </a:p>
          <a:p>
            <a:pPr marL="342900" lvl="1" indent="-342900">
              <a:buClr>
                <a:schemeClr val="accent2"/>
              </a:buClr>
              <a:buSzPct val="75000"/>
              <a:buFont typeface="Monotype Sorts" charset="2"/>
              <a:buChar char="u"/>
            </a:pPr>
            <a:r>
              <a:rPr lang="en-US" sz="2400" i="1" dirty="0"/>
              <a:t>Pena-Rodriguez v. Colorado</a:t>
            </a:r>
            <a:r>
              <a:rPr lang="en-US" sz="2400" dirty="0"/>
              <a:t>, 137 S. Ct. 855 (2017) – longstanding no impeachment rule regarding internal jury deliberations may be loosened and evidence of juror statements may be considered and investigated, when evidence suggests juror voiced racial stereotypes and constitutional impartiality guaranty compromised.</a:t>
            </a:r>
          </a:p>
          <a:p>
            <a:pPr marL="342900" lvl="1" indent="-342900">
              <a:buClr>
                <a:schemeClr val="accent2"/>
              </a:buClr>
              <a:buSzPct val="75000"/>
              <a:buFont typeface="Monotype Sorts" charset="2"/>
              <a:buChar char="u"/>
            </a:pPr>
            <a:endParaRPr lang="en-US" sz="2400" dirty="0"/>
          </a:p>
          <a:p>
            <a:endParaRPr lang="en-US" dirty="0">
              <a:solidFill>
                <a:srgbClr val="FFFFFF"/>
              </a:solidFill>
            </a:endParaRPr>
          </a:p>
          <a:p>
            <a:endParaRPr lang="en-US" dirty="0"/>
          </a:p>
        </p:txBody>
      </p:sp>
      <p:sp>
        <p:nvSpPr>
          <p:cNvPr id="4" name="Footer Placeholder 3"/>
          <p:cNvSpPr>
            <a:spLocks noGrp="1"/>
          </p:cNvSpPr>
          <p:nvPr>
            <p:ph type="ftr" sz="quarter" idx="11"/>
          </p:nvPr>
        </p:nvSpPr>
        <p:spPr/>
        <p:txBody>
          <a:bodyPr/>
          <a:lstStyle/>
          <a:p>
            <a:r>
              <a:rPr lang="en-US" dirty="0" smtClean="0"/>
              <a:t>Stephen Paul Maidman, Esquire</a:t>
            </a:r>
          </a:p>
          <a:p>
            <a:r>
              <a:rPr lang="en-US" dirty="0" smtClean="0"/>
              <a:t>1145 Main Street, Suite 417, Springfield, Massachusetts  01103-2123</a:t>
            </a:r>
          </a:p>
          <a:p>
            <a:r>
              <a:rPr lang="en-US" dirty="0" smtClean="0"/>
              <a:t>(413)  731-7300     maidman@att.net</a:t>
            </a:r>
            <a:endParaRPr lang="en-US" dirty="0"/>
          </a:p>
        </p:txBody>
      </p:sp>
      <p:sp>
        <p:nvSpPr>
          <p:cNvPr id="5" name="Slide Number Placeholder 4"/>
          <p:cNvSpPr>
            <a:spLocks noGrp="1"/>
          </p:cNvSpPr>
          <p:nvPr>
            <p:ph type="sldNum" sz="quarter" idx="12"/>
          </p:nvPr>
        </p:nvSpPr>
        <p:spPr/>
        <p:txBody>
          <a:bodyPr/>
          <a:lstStyle/>
          <a:p>
            <a:fld id="{3DE9C89B-6CBF-4EE2-81C8-FBDCA804E63B}" type="slidenum">
              <a:rPr lang="en-US" smtClean="0"/>
              <a:pPr/>
              <a:t>29</a:t>
            </a:fld>
            <a:endParaRPr lang="en-US" dirty="0"/>
          </a:p>
        </p:txBody>
      </p:sp>
    </p:spTree>
    <p:extLst>
      <p:ext uri="{BB962C8B-B14F-4D97-AF65-F5344CB8AC3E}">
        <p14:creationId xmlns:p14="http://schemas.microsoft.com/office/powerpoint/2010/main" val="2822454803"/>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FF00"/>
                </a:solidFill>
              </a:rPr>
              <a:t>Important 2016-2017 SCOTUS </a:t>
            </a:r>
            <a:br>
              <a:rPr lang="en-US" sz="3600" dirty="0">
                <a:solidFill>
                  <a:srgbClr val="FFFF00"/>
                </a:solidFill>
              </a:rPr>
            </a:br>
            <a:r>
              <a:rPr lang="en-US" sz="3600" dirty="0">
                <a:solidFill>
                  <a:srgbClr val="FFFF00"/>
                </a:solidFill>
              </a:rPr>
              <a:t>Constitutional Criminal Procedure Cases</a:t>
            </a:r>
            <a:endParaRPr lang="en-US" dirty="0"/>
          </a:p>
        </p:txBody>
      </p:sp>
      <p:sp>
        <p:nvSpPr>
          <p:cNvPr id="3" name="Content Placeholder 2"/>
          <p:cNvSpPr>
            <a:spLocks noGrp="1"/>
          </p:cNvSpPr>
          <p:nvPr>
            <p:ph idx="1"/>
          </p:nvPr>
        </p:nvSpPr>
        <p:spPr>
          <a:xfrm>
            <a:off x="228600" y="1524000"/>
            <a:ext cx="8566150" cy="4495800"/>
          </a:xfrm>
        </p:spPr>
        <p:txBody>
          <a:bodyPr/>
          <a:lstStyle/>
          <a:p>
            <a:pPr lvl="1"/>
            <a:r>
              <a:rPr lang="en-US" sz="2200" i="1" dirty="0" smtClean="0"/>
              <a:t>Buck </a:t>
            </a:r>
            <a:r>
              <a:rPr lang="en-US" sz="2200" i="1" dirty="0"/>
              <a:t>v. Davis</a:t>
            </a:r>
            <a:r>
              <a:rPr lang="en-US" sz="2200" dirty="0"/>
              <a:t>, 137 S. Ct. 759 (2017) – “expert” testimony that expressly made race a factor in jury’s death penalty decision entitled </a:t>
            </a:r>
            <a:r>
              <a:rPr lang="el-GR" sz="2200" dirty="0"/>
              <a:t>Δ</a:t>
            </a:r>
            <a:r>
              <a:rPr lang="en-US" sz="2200" dirty="0"/>
              <a:t> to new sentencing; </a:t>
            </a:r>
            <a:r>
              <a:rPr lang="el-GR" sz="2200" dirty="0"/>
              <a:t>Δ</a:t>
            </a:r>
            <a:r>
              <a:rPr lang="en-US" sz="2200" dirty="0"/>
              <a:t>’s counsel ineffective for introducing </a:t>
            </a:r>
            <a:r>
              <a:rPr lang="el-GR" sz="2200" dirty="0" smtClean="0"/>
              <a:t>Δ</a:t>
            </a:r>
            <a:r>
              <a:rPr lang="en-US" sz="2200" dirty="0" smtClean="0"/>
              <a:t>’s “race” of “black” created an “increased probability” of future violence where capital jury could sentence to death only if it found a probability of future violence and dangerousness.</a:t>
            </a:r>
            <a:endParaRPr lang="en-US" sz="2200" dirty="0"/>
          </a:p>
          <a:p>
            <a:pPr lvl="1"/>
            <a:endParaRPr lang="en-US" sz="2200" dirty="0" smtClean="0"/>
          </a:p>
        </p:txBody>
      </p:sp>
      <p:sp>
        <p:nvSpPr>
          <p:cNvPr id="4" name="Footer Placeholder 3"/>
          <p:cNvSpPr>
            <a:spLocks noGrp="1"/>
          </p:cNvSpPr>
          <p:nvPr>
            <p:ph type="ftr" sz="quarter" idx="11"/>
          </p:nvPr>
        </p:nvSpPr>
        <p:spPr/>
        <p:txBody>
          <a:bodyPr/>
          <a:lstStyle/>
          <a:p>
            <a:r>
              <a:rPr lang="en-US" dirty="0" smtClean="0"/>
              <a:t>Stephen Paul Maidman, Esquire</a:t>
            </a:r>
          </a:p>
          <a:p>
            <a:r>
              <a:rPr lang="en-US" dirty="0" smtClean="0"/>
              <a:t>1145 Main Street, Suite 417, Springfield, Massachusetts  01103-2123</a:t>
            </a:r>
          </a:p>
          <a:p>
            <a:r>
              <a:rPr lang="en-US" dirty="0" smtClean="0"/>
              <a:t>(413)  731-7300     maidman@att.net</a:t>
            </a:r>
            <a:endParaRPr lang="en-US" dirty="0"/>
          </a:p>
        </p:txBody>
      </p:sp>
      <p:sp>
        <p:nvSpPr>
          <p:cNvPr id="5" name="Slide Number Placeholder 4"/>
          <p:cNvSpPr>
            <a:spLocks noGrp="1"/>
          </p:cNvSpPr>
          <p:nvPr>
            <p:ph type="sldNum" sz="quarter" idx="12"/>
          </p:nvPr>
        </p:nvSpPr>
        <p:spPr/>
        <p:txBody>
          <a:bodyPr/>
          <a:lstStyle/>
          <a:p>
            <a:fld id="{3DE9C89B-6CBF-4EE2-81C8-FBDCA804E63B}" type="slidenum">
              <a:rPr lang="en-US" smtClean="0"/>
              <a:pPr/>
              <a:t>3</a:t>
            </a:fld>
            <a:endParaRPr lang="en-US" dirty="0"/>
          </a:p>
        </p:txBody>
      </p:sp>
    </p:spTree>
    <p:extLst>
      <p:ext uri="{BB962C8B-B14F-4D97-AF65-F5344CB8AC3E}">
        <p14:creationId xmlns:p14="http://schemas.microsoft.com/office/powerpoint/2010/main" val="3192063746"/>
      </p:ext>
    </p:extLst>
  </p:cSld>
  <p:clrMapOvr>
    <a:masterClrMapping/>
  </p:clrMapOvr>
  <p:transition spd="slow">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66700"/>
            <a:ext cx="8382000" cy="1104900"/>
          </a:xfrm>
        </p:spPr>
        <p:txBody>
          <a:bodyPr/>
          <a:lstStyle/>
          <a:p>
            <a:r>
              <a:rPr lang="en-US" sz="2800" dirty="0" smtClean="0">
                <a:solidFill>
                  <a:srgbClr val="FFFF00"/>
                </a:solidFill>
              </a:rPr>
              <a:t>Disregarding Client’s Wishes on Strategic Decisions </a:t>
            </a:r>
            <a:r>
              <a:rPr lang="en-US" sz="2800" i="1" dirty="0" smtClean="0">
                <a:solidFill>
                  <a:srgbClr val="FFFF00"/>
                </a:solidFill>
              </a:rPr>
              <a:t> McCoy v. Louisiana</a:t>
            </a:r>
            <a:r>
              <a:rPr lang="en-US" sz="2800" dirty="0" smtClean="0">
                <a:solidFill>
                  <a:srgbClr val="FFFF00"/>
                </a:solidFill>
              </a:rPr>
              <a:t>, argued 1/17/2018</a:t>
            </a:r>
            <a:endParaRPr lang="en-US" sz="2800" dirty="0"/>
          </a:p>
        </p:txBody>
      </p:sp>
      <p:sp>
        <p:nvSpPr>
          <p:cNvPr id="3" name="Content Placeholder 2"/>
          <p:cNvSpPr>
            <a:spLocks noGrp="1"/>
          </p:cNvSpPr>
          <p:nvPr>
            <p:ph idx="1"/>
          </p:nvPr>
        </p:nvSpPr>
        <p:spPr>
          <a:xfrm>
            <a:off x="304800" y="1676400"/>
            <a:ext cx="8534400" cy="4591050"/>
          </a:xfrm>
        </p:spPr>
        <p:txBody>
          <a:bodyPr/>
          <a:lstStyle/>
          <a:p>
            <a:r>
              <a:rPr lang="el-GR" sz="2400" dirty="0" smtClean="0"/>
              <a:t>Δ</a:t>
            </a:r>
            <a:r>
              <a:rPr lang="en-US" sz="2400" dirty="0" smtClean="0"/>
              <a:t> claims out of state at time of murder and framed by police.</a:t>
            </a:r>
          </a:p>
          <a:p>
            <a:r>
              <a:rPr lang="en-US" sz="2400" dirty="0" smtClean="0"/>
              <a:t>Counsel concludes overwhelming evidence of guilt and best chance to save </a:t>
            </a:r>
            <a:r>
              <a:rPr lang="el-GR" sz="2400" dirty="0" smtClean="0"/>
              <a:t>Δ</a:t>
            </a:r>
            <a:r>
              <a:rPr lang="en-US" sz="2400" dirty="0" smtClean="0"/>
              <a:t>’s life was, over </a:t>
            </a:r>
            <a:r>
              <a:rPr lang="el-GR" sz="2400" dirty="0" smtClean="0"/>
              <a:t>Δ</a:t>
            </a:r>
            <a:r>
              <a:rPr lang="en-US" sz="2400" dirty="0" smtClean="0"/>
              <a:t>’s objections, to concede guilt and argue no intent to kill.</a:t>
            </a:r>
          </a:p>
          <a:p>
            <a:r>
              <a:rPr lang="el-GR" sz="2400" dirty="0" smtClean="0"/>
              <a:t>Δ</a:t>
            </a:r>
            <a:r>
              <a:rPr lang="en-US" sz="2400" dirty="0" smtClean="0"/>
              <a:t> consistently and repeatedly professes innocence on the record.</a:t>
            </a:r>
          </a:p>
          <a:p>
            <a:r>
              <a:rPr lang="en-US" sz="2400" dirty="0" smtClean="0"/>
              <a:t>Counsel’s strategy backfires; </a:t>
            </a:r>
            <a:r>
              <a:rPr lang="el-GR" sz="2400" dirty="0" smtClean="0"/>
              <a:t>Δ</a:t>
            </a:r>
            <a:r>
              <a:rPr lang="en-US" sz="2400" dirty="0" smtClean="0"/>
              <a:t> convicted and sentenced to death.</a:t>
            </a:r>
          </a:p>
          <a:p>
            <a:endParaRPr lang="en-US" sz="2400" dirty="0"/>
          </a:p>
        </p:txBody>
      </p:sp>
      <p:sp>
        <p:nvSpPr>
          <p:cNvPr id="4" name="Footer Placeholder 3"/>
          <p:cNvSpPr>
            <a:spLocks noGrp="1"/>
          </p:cNvSpPr>
          <p:nvPr>
            <p:ph type="ftr" sz="quarter" idx="11"/>
          </p:nvPr>
        </p:nvSpPr>
        <p:spPr/>
        <p:txBody>
          <a:bodyPr/>
          <a:lstStyle/>
          <a:p>
            <a:r>
              <a:rPr lang="en-US" smtClean="0"/>
              <a:t>Stephen Paul Maidman, Esquire</a:t>
            </a:r>
          </a:p>
          <a:p>
            <a:r>
              <a:rPr lang="en-US" smtClean="0"/>
              <a:t>1145 Main Street, Suite 417, Springfield, Massachusetts  01103-2123</a:t>
            </a:r>
          </a:p>
          <a:p>
            <a:r>
              <a:rPr lang="en-US" smtClean="0"/>
              <a:t>(413)  731-7300     maidman@att.net</a:t>
            </a:r>
            <a:endParaRPr lang="en-US" dirty="0"/>
          </a:p>
        </p:txBody>
      </p:sp>
      <p:sp>
        <p:nvSpPr>
          <p:cNvPr id="5" name="Slide Number Placeholder 4"/>
          <p:cNvSpPr>
            <a:spLocks noGrp="1"/>
          </p:cNvSpPr>
          <p:nvPr>
            <p:ph type="sldNum" sz="quarter" idx="12"/>
          </p:nvPr>
        </p:nvSpPr>
        <p:spPr/>
        <p:txBody>
          <a:bodyPr/>
          <a:lstStyle/>
          <a:p>
            <a:fld id="{3DE9C89B-6CBF-4EE2-81C8-FBDCA804E63B}" type="slidenum">
              <a:rPr lang="en-US" smtClean="0"/>
              <a:pPr/>
              <a:t>30</a:t>
            </a:fld>
            <a:endParaRPr lang="en-US" dirty="0"/>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40465" y="4267200"/>
            <a:ext cx="2441196" cy="1828800"/>
          </a:xfrm>
          <a:prstGeom prst="rect">
            <a:avLst/>
          </a:prstGeom>
        </p:spPr>
      </p:pic>
    </p:spTree>
    <p:extLst>
      <p:ext uri="{BB962C8B-B14F-4D97-AF65-F5344CB8AC3E}">
        <p14:creationId xmlns:p14="http://schemas.microsoft.com/office/powerpoint/2010/main" val="2533661883"/>
      </p:ext>
    </p:extLst>
  </p:cSld>
  <p:clrMapOvr>
    <a:masterClrMapping/>
  </p:clrMapOvr>
  <p:transition spd="slow">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solidFill>
                  <a:srgbClr val="FFFF00"/>
                </a:solidFill>
              </a:rPr>
              <a:t>Disregarding Client’s Wishes on Strategic Decisions </a:t>
            </a:r>
            <a:r>
              <a:rPr lang="en-US" sz="2800" i="1" dirty="0">
                <a:solidFill>
                  <a:srgbClr val="FFFF00"/>
                </a:solidFill>
              </a:rPr>
              <a:t> McCoy v. Louisiana</a:t>
            </a:r>
            <a:r>
              <a:rPr lang="en-US" sz="2800" dirty="0">
                <a:solidFill>
                  <a:srgbClr val="FFFF00"/>
                </a:solidFill>
              </a:rPr>
              <a:t>, argued 1/17/2018</a:t>
            </a:r>
            <a:endParaRPr lang="en-US" dirty="0"/>
          </a:p>
        </p:txBody>
      </p:sp>
      <p:sp>
        <p:nvSpPr>
          <p:cNvPr id="3" name="Content Placeholder 2"/>
          <p:cNvSpPr>
            <a:spLocks noGrp="1"/>
          </p:cNvSpPr>
          <p:nvPr>
            <p:ph idx="1"/>
          </p:nvPr>
        </p:nvSpPr>
        <p:spPr>
          <a:xfrm>
            <a:off x="228600" y="1676400"/>
            <a:ext cx="8566150" cy="4343400"/>
          </a:xfrm>
        </p:spPr>
        <p:txBody>
          <a:bodyPr>
            <a:normAutofit fontScale="92500"/>
          </a:bodyPr>
          <a:lstStyle/>
          <a:p>
            <a:r>
              <a:rPr lang="en-US" sz="2000" dirty="0" smtClean="0"/>
              <a:t>Issue:  Can counsel concede the </a:t>
            </a:r>
            <a:r>
              <a:rPr lang="el-GR" sz="2000" dirty="0" smtClean="0"/>
              <a:t>Δ</a:t>
            </a:r>
            <a:r>
              <a:rPr lang="en-US" sz="2000" dirty="0" smtClean="0"/>
              <a:t>’s guilt to the jury after the Defendant explicitly instructs the lawyer to plead not guilty?</a:t>
            </a:r>
          </a:p>
          <a:p>
            <a:r>
              <a:rPr lang="el-GR" sz="2000" dirty="0" smtClean="0"/>
              <a:t>Δ</a:t>
            </a:r>
            <a:r>
              <a:rPr lang="en-US" sz="2000" dirty="0" smtClean="0"/>
              <a:t> argues only </a:t>
            </a:r>
            <a:r>
              <a:rPr lang="el-GR" sz="2000" dirty="0" smtClean="0"/>
              <a:t>Δ</a:t>
            </a:r>
            <a:r>
              <a:rPr lang="en-US" sz="2000" dirty="0" smtClean="0"/>
              <a:t> can make fundamental decisions (plead guilty/not guilty, jury trial/bench trial, testify/not testify, appeal/not appeal).</a:t>
            </a:r>
          </a:p>
          <a:p>
            <a:pPr lvl="1"/>
            <a:r>
              <a:rPr lang="en-US" sz="1600" dirty="0" smtClean="0"/>
              <a:t>Once </a:t>
            </a:r>
            <a:r>
              <a:rPr lang="el-GR" sz="1600" dirty="0" smtClean="0"/>
              <a:t>Δ</a:t>
            </a:r>
            <a:r>
              <a:rPr lang="en-US" sz="1600" dirty="0" smtClean="0"/>
              <a:t> says he does not want to admit guilt, Constitution prohibits counsel from going against those instructions, no matter how reasonable counsel’s proposed strategy may have seemed.</a:t>
            </a:r>
          </a:p>
          <a:p>
            <a:r>
              <a:rPr lang="en-US" sz="2000" dirty="0" smtClean="0"/>
              <a:t>Louisiana agrees only </a:t>
            </a:r>
            <a:r>
              <a:rPr lang="el-GR" sz="2000" dirty="0" smtClean="0"/>
              <a:t>Δ</a:t>
            </a:r>
            <a:r>
              <a:rPr lang="en-US" sz="2000" dirty="0" smtClean="0"/>
              <a:t> can decide to plead guilty, but once </a:t>
            </a:r>
            <a:r>
              <a:rPr lang="el-GR" sz="2000" dirty="0" smtClean="0"/>
              <a:t>Δ</a:t>
            </a:r>
            <a:r>
              <a:rPr lang="en-US" sz="2000" dirty="0" smtClean="0"/>
              <a:t> accepts representation, </a:t>
            </a:r>
            <a:r>
              <a:rPr lang="el-GR" sz="2000" dirty="0" smtClean="0"/>
              <a:t>Δ</a:t>
            </a:r>
            <a:r>
              <a:rPr lang="en-US" sz="2000" dirty="0" smtClean="0"/>
              <a:t> necessarily gives up some autonomy.</a:t>
            </a:r>
          </a:p>
          <a:p>
            <a:pPr lvl="1"/>
            <a:r>
              <a:rPr lang="en-US" sz="1600" dirty="0" smtClean="0"/>
              <a:t>Counsel can make strategic decision to concede certain elements of crime to focus defense on other elements.</a:t>
            </a:r>
          </a:p>
          <a:p>
            <a:pPr lvl="1"/>
            <a:r>
              <a:rPr lang="en-US" sz="1600" dirty="0" smtClean="0"/>
              <a:t>If </a:t>
            </a:r>
            <a:r>
              <a:rPr lang="el-GR" sz="1600" dirty="0" smtClean="0"/>
              <a:t>Δ</a:t>
            </a:r>
            <a:r>
              <a:rPr lang="en-US" sz="1600" dirty="0" smtClean="0"/>
              <a:t> wants complete control over defense strategy, </a:t>
            </a:r>
            <a:r>
              <a:rPr lang="el-GR" sz="1600" dirty="0" smtClean="0"/>
              <a:t>Δ</a:t>
            </a:r>
            <a:r>
              <a:rPr lang="en-US" sz="1600" dirty="0" smtClean="0"/>
              <a:t> can represent himself.</a:t>
            </a:r>
          </a:p>
          <a:p>
            <a:r>
              <a:rPr lang="en-US" sz="2000" dirty="0" smtClean="0"/>
              <a:t> Implications for whether lawyer or </a:t>
            </a:r>
            <a:r>
              <a:rPr lang="el-GR" sz="2000" dirty="0" smtClean="0"/>
              <a:t>Δ</a:t>
            </a:r>
            <a:r>
              <a:rPr lang="en-US" sz="2000" dirty="0" smtClean="0"/>
              <a:t> has the final say on other strategic decisions.</a:t>
            </a:r>
          </a:p>
          <a:p>
            <a:pPr lvl="1"/>
            <a:r>
              <a:rPr lang="en-US" sz="1600" dirty="0" smtClean="0"/>
              <a:t>Justice Roberts at oral argument:  How should courts figure out what kinds of decisions and strategies are sufficiently important to warrant a new trial if lawyer disregards his client’s wishes?</a:t>
            </a:r>
          </a:p>
        </p:txBody>
      </p:sp>
      <p:sp>
        <p:nvSpPr>
          <p:cNvPr id="4" name="Footer Placeholder 3"/>
          <p:cNvSpPr>
            <a:spLocks noGrp="1"/>
          </p:cNvSpPr>
          <p:nvPr>
            <p:ph type="ftr" sz="quarter" idx="11"/>
          </p:nvPr>
        </p:nvSpPr>
        <p:spPr/>
        <p:txBody>
          <a:bodyPr/>
          <a:lstStyle/>
          <a:p>
            <a:r>
              <a:rPr lang="en-US" smtClean="0"/>
              <a:t>Stephen Paul Maidman, Esquire</a:t>
            </a:r>
          </a:p>
          <a:p>
            <a:r>
              <a:rPr lang="en-US" smtClean="0"/>
              <a:t>1145 Main Street, Suite 417, Springfield, Massachusetts  01103-2123</a:t>
            </a:r>
          </a:p>
          <a:p>
            <a:r>
              <a:rPr lang="en-US" smtClean="0"/>
              <a:t>(413)  731-7300     maidman@att.net</a:t>
            </a:r>
            <a:endParaRPr lang="en-US" dirty="0"/>
          </a:p>
        </p:txBody>
      </p:sp>
      <p:sp>
        <p:nvSpPr>
          <p:cNvPr id="5" name="Slide Number Placeholder 4"/>
          <p:cNvSpPr>
            <a:spLocks noGrp="1"/>
          </p:cNvSpPr>
          <p:nvPr>
            <p:ph type="sldNum" sz="quarter" idx="12"/>
          </p:nvPr>
        </p:nvSpPr>
        <p:spPr/>
        <p:txBody>
          <a:bodyPr/>
          <a:lstStyle/>
          <a:p>
            <a:fld id="{3DE9C89B-6CBF-4EE2-81C8-FBDCA804E63B}" type="slidenum">
              <a:rPr lang="en-US" smtClean="0"/>
              <a:pPr/>
              <a:t>31</a:t>
            </a:fld>
            <a:endParaRPr lang="en-US" dirty="0"/>
          </a:p>
        </p:txBody>
      </p:sp>
    </p:spTree>
    <p:extLst>
      <p:ext uri="{BB962C8B-B14F-4D97-AF65-F5344CB8AC3E}">
        <p14:creationId xmlns:p14="http://schemas.microsoft.com/office/powerpoint/2010/main" val="3657196887"/>
      </p:ext>
    </p:extLst>
  </p:cSld>
  <p:clrMapOvr>
    <a:masterClrMapping/>
  </p:clrMapOvr>
  <p:transition spd="slow">
    <p:wip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FF00"/>
                </a:solidFill>
              </a:rPr>
              <a:t>Important 2016-2017 SCOTUS </a:t>
            </a:r>
            <a:br>
              <a:rPr lang="en-US" sz="3600" dirty="0">
                <a:solidFill>
                  <a:srgbClr val="FFFF00"/>
                </a:solidFill>
              </a:rPr>
            </a:br>
            <a:r>
              <a:rPr lang="en-US" sz="3600" dirty="0">
                <a:solidFill>
                  <a:srgbClr val="FFFF00"/>
                </a:solidFill>
              </a:rPr>
              <a:t>Constitutional Criminal Procedure Cases</a:t>
            </a:r>
            <a:endParaRPr lang="en-US" dirty="0"/>
          </a:p>
        </p:txBody>
      </p:sp>
      <p:sp>
        <p:nvSpPr>
          <p:cNvPr id="3" name="Content Placeholder 2"/>
          <p:cNvSpPr>
            <a:spLocks noGrp="1"/>
          </p:cNvSpPr>
          <p:nvPr>
            <p:ph idx="1"/>
          </p:nvPr>
        </p:nvSpPr>
        <p:spPr>
          <a:xfrm>
            <a:off x="228600" y="1676400"/>
            <a:ext cx="8566150" cy="4114800"/>
          </a:xfrm>
        </p:spPr>
        <p:txBody>
          <a:bodyPr/>
          <a:lstStyle/>
          <a:p>
            <a:r>
              <a:rPr lang="en-US" sz="2200" dirty="0" smtClean="0"/>
              <a:t>Other upcoming SCOTUS attractions – Brief Mentions of Significant Certiorari Grants:</a:t>
            </a:r>
          </a:p>
          <a:p>
            <a:pPr lvl="1"/>
            <a:r>
              <a:rPr lang="en-US" sz="2200" i="1" dirty="0" smtClean="0"/>
              <a:t>Byrd v. United States, cert. granted </a:t>
            </a:r>
            <a:r>
              <a:rPr lang="en-US" sz="2200" dirty="0" smtClean="0"/>
              <a:t>9/28/2017 – Does a driver have a reasonable expectation of privacy in a rental car when he has the renter’s permission to drive the car but is not listed as an authorized driver on the rental agreement?  </a:t>
            </a:r>
          </a:p>
          <a:p>
            <a:pPr lvl="2"/>
            <a:r>
              <a:rPr lang="en-US" sz="1800" i="1" dirty="0" smtClean="0"/>
              <a:t>See</a:t>
            </a:r>
            <a:r>
              <a:rPr lang="en-US" sz="1800" dirty="0" smtClean="0"/>
              <a:t> </a:t>
            </a:r>
            <a:r>
              <a:rPr lang="en-US" sz="1800" i="1" dirty="0" smtClean="0"/>
              <a:t>Commonwealth v. Campbell</a:t>
            </a:r>
            <a:r>
              <a:rPr lang="en-US" sz="1800" dirty="0" smtClean="0"/>
              <a:t>, 475 Mass. 611 (2016)(no probable cause for inventory search based upon alleged unauthorized use of motor vehicle; </a:t>
            </a:r>
            <a:r>
              <a:rPr lang="el-GR" sz="1800" dirty="0" smtClean="0"/>
              <a:t>Δ</a:t>
            </a:r>
            <a:r>
              <a:rPr lang="en-US" sz="1800" dirty="0" smtClean="0"/>
              <a:t>  not using vehicle without authority where car driven with renter’s permission but </a:t>
            </a:r>
            <a:r>
              <a:rPr lang="el-GR" sz="1800" dirty="0" smtClean="0"/>
              <a:t>Δ</a:t>
            </a:r>
            <a:r>
              <a:rPr lang="en-US" sz="1800" dirty="0" smtClean="0"/>
              <a:t>’s name not on rental agreement).</a:t>
            </a:r>
          </a:p>
          <a:p>
            <a:pPr lvl="1"/>
            <a:r>
              <a:rPr lang="en-US" sz="2200" i="1" dirty="0" smtClean="0"/>
              <a:t>Carpenter v. United States, cert. granted 6/5/2017 </a:t>
            </a:r>
            <a:r>
              <a:rPr lang="en-US" sz="2200" dirty="0" smtClean="0"/>
              <a:t>– Is a warrant required for search and seizure of historical cell-site records revealing the location of user over the course of 127 days?</a:t>
            </a:r>
          </a:p>
          <a:p>
            <a:pPr lvl="1"/>
            <a:endParaRPr lang="en-US" dirty="0" smtClean="0"/>
          </a:p>
          <a:p>
            <a:pPr lvl="1"/>
            <a:endParaRPr lang="en-US" dirty="0" smtClean="0"/>
          </a:p>
          <a:p>
            <a:pPr lvl="1"/>
            <a:endParaRPr lang="en-US" dirty="0"/>
          </a:p>
        </p:txBody>
      </p:sp>
      <p:sp>
        <p:nvSpPr>
          <p:cNvPr id="4" name="Footer Placeholder 3"/>
          <p:cNvSpPr>
            <a:spLocks noGrp="1"/>
          </p:cNvSpPr>
          <p:nvPr>
            <p:ph type="ftr" sz="quarter" idx="11"/>
          </p:nvPr>
        </p:nvSpPr>
        <p:spPr/>
        <p:txBody>
          <a:bodyPr/>
          <a:lstStyle/>
          <a:p>
            <a:r>
              <a:rPr lang="en-US" dirty="0" smtClean="0"/>
              <a:t>Stephen Paul Maidman, Esquire</a:t>
            </a:r>
          </a:p>
          <a:p>
            <a:r>
              <a:rPr lang="en-US" dirty="0" smtClean="0"/>
              <a:t>1145 Main Street, Suite 417, Springfield, Massachusetts  01103-2123</a:t>
            </a:r>
          </a:p>
          <a:p>
            <a:r>
              <a:rPr lang="en-US" dirty="0" smtClean="0"/>
              <a:t>(413)  731-7300     maidman@att.net</a:t>
            </a:r>
            <a:endParaRPr lang="en-US" dirty="0"/>
          </a:p>
        </p:txBody>
      </p:sp>
      <p:sp>
        <p:nvSpPr>
          <p:cNvPr id="5" name="Slide Number Placeholder 4"/>
          <p:cNvSpPr>
            <a:spLocks noGrp="1"/>
          </p:cNvSpPr>
          <p:nvPr>
            <p:ph type="sldNum" sz="quarter" idx="12"/>
          </p:nvPr>
        </p:nvSpPr>
        <p:spPr/>
        <p:txBody>
          <a:bodyPr/>
          <a:lstStyle/>
          <a:p>
            <a:fld id="{3DE9C89B-6CBF-4EE2-81C8-FBDCA804E63B}" type="slidenum">
              <a:rPr lang="en-US" smtClean="0"/>
              <a:pPr/>
              <a:t>32</a:t>
            </a:fld>
            <a:endParaRPr lang="en-US" dirty="0"/>
          </a:p>
        </p:txBody>
      </p:sp>
    </p:spTree>
    <p:extLst>
      <p:ext uri="{BB962C8B-B14F-4D97-AF65-F5344CB8AC3E}">
        <p14:creationId xmlns:p14="http://schemas.microsoft.com/office/powerpoint/2010/main" val="1787076155"/>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66700"/>
            <a:ext cx="8153400" cy="1104900"/>
          </a:xfrm>
        </p:spPr>
        <p:txBody>
          <a:bodyPr/>
          <a:lstStyle/>
          <a:p>
            <a:r>
              <a:rPr lang="en-US" sz="3600" dirty="0" smtClean="0">
                <a:solidFill>
                  <a:srgbClr val="FFFF00"/>
                </a:solidFill>
              </a:rPr>
              <a:t>Upcoming SCOTUS Significant</a:t>
            </a:r>
            <a:r>
              <a:rPr lang="en-US" sz="3600" dirty="0">
                <a:solidFill>
                  <a:srgbClr val="FFFF00"/>
                </a:solidFill>
              </a:rPr>
              <a:t/>
            </a:r>
            <a:br>
              <a:rPr lang="en-US" sz="3600" dirty="0">
                <a:solidFill>
                  <a:srgbClr val="FFFF00"/>
                </a:solidFill>
              </a:rPr>
            </a:br>
            <a:r>
              <a:rPr lang="en-US" sz="3600" dirty="0">
                <a:solidFill>
                  <a:srgbClr val="FFFF00"/>
                </a:solidFill>
              </a:rPr>
              <a:t>Constitutional Criminal Procedure Cases</a:t>
            </a:r>
            <a:endParaRPr lang="en-US" dirty="0"/>
          </a:p>
        </p:txBody>
      </p:sp>
      <p:sp>
        <p:nvSpPr>
          <p:cNvPr id="3" name="Content Placeholder 2"/>
          <p:cNvSpPr>
            <a:spLocks noGrp="1"/>
          </p:cNvSpPr>
          <p:nvPr>
            <p:ph idx="1"/>
          </p:nvPr>
        </p:nvSpPr>
        <p:spPr>
          <a:xfrm>
            <a:off x="228600" y="1676400"/>
            <a:ext cx="8566150" cy="4114800"/>
          </a:xfrm>
        </p:spPr>
        <p:txBody>
          <a:bodyPr/>
          <a:lstStyle/>
          <a:p>
            <a:pPr marL="342900" lvl="1" indent="-342900">
              <a:buClr>
                <a:schemeClr val="accent2"/>
              </a:buClr>
              <a:buSzPct val="75000"/>
              <a:buFont typeface="Monotype Sorts" charset="2"/>
              <a:buChar char="u"/>
            </a:pPr>
            <a:r>
              <a:rPr lang="en-US" sz="2200" i="1" dirty="0"/>
              <a:t>McCoy v. Louisiana,</a:t>
            </a:r>
            <a:r>
              <a:rPr lang="en-US" sz="2200" dirty="0"/>
              <a:t> </a:t>
            </a:r>
            <a:r>
              <a:rPr lang="en-US" sz="2200" i="1" dirty="0"/>
              <a:t>cert. granted </a:t>
            </a:r>
            <a:r>
              <a:rPr lang="en-US" sz="2200" dirty="0"/>
              <a:t>9/28/2017 – Is it unconstitutional for defense </a:t>
            </a:r>
            <a:r>
              <a:rPr lang="en-US" sz="2200" dirty="0" smtClean="0"/>
              <a:t>counsel, as a strategic decision, </a:t>
            </a:r>
            <a:r>
              <a:rPr lang="en-US" sz="2200" dirty="0"/>
              <a:t>to concede </a:t>
            </a:r>
            <a:r>
              <a:rPr lang="el-GR" sz="2200" dirty="0"/>
              <a:t>Δ</a:t>
            </a:r>
            <a:r>
              <a:rPr lang="en-US" sz="2200" dirty="0"/>
              <a:t>’s guilt over </a:t>
            </a:r>
            <a:r>
              <a:rPr lang="el-GR" sz="2200" dirty="0"/>
              <a:t>Δ</a:t>
            </a:r>
            <a:r>
              <a:rPr lang="en-US" sz="2200" dirty="0"/>
              <a:t>’s express objection?</a:t>
            </a:r>
          </a:p>
          <a:p>
            <a:endParaRPr lang="en-US" dirty="0"/>
          </a:p>
        </p:txBody>
      </p:sp>
      <p:sp>
        <p:nvSpPr>
          <p:cNvPr id="4" name="Footer Placeholder 3"/>
          <p:cNvSpPr>
            <a:spLocks noGrp="1"/>
          </p:cNvSpPr>
          <p:nvPr>
            <p:ph type="ftr" sz="quarter" idx="11"/>
          </p:nvPr>
        </p:nvSpPr>
        <p:spPr/>
        <p:txBody>
          <a:bodyPr/>
          <a:lstStyle/>
          <a:p>
            <a:r>
              <a:rPr lang="en-US" smtClean="0">
                <a:solidFill>
                  <a:srgbClr val="FFFFFF"/>
                </a:solidFill>
              </a:rPr>
              <a:t>Stephen Paul Maidman, Esquire</a:t>
            </a:r>
          </a:p>
          <a:p>
            <a:r>
              <a:rPr lang="en-US" smtClean="0">
                <a:solidFill>
                  <a:srgbClr val="FFFFFF"/>
                </a:solidFill>
              </a:rPr>
              <a:t>1145 Main Street, Suite 417, Springfield, Massachusetts  01103-2123</a:t>
            </a:r>
          </a:p>
          <a:p>
            <a:r>
              <a:rPr lang="en-US" smtClean="0">
                <a:solidFill>
                  <a:srgbClr val="FFFFFF"/>
                </a:solidFill>
              </a:rPr>
              <a:t>(413)  731-7300     maidman@att.net</a:t>
            </a:r>
            <a:endParaRPr lang="en-US" dirty="0">
              <a:solidFill>
                <a:srgbClr val="FFFFFF"/>
              </a:solidFill>
            </a:endParaRPr>
          </a:p>
        </p:txBody>
      </p:sp>
      <p:sp>
        <p:nvSpPr>
          <p:cNvPr id="5" name="Slide Number Placeholder 4"/>
          <p:cNvSpPr>
            <a:spLocks noGrp="1"/>
          </p:cNvSpPr>
          <p:nvPr>
            <p:ph type="sldNum" sz="quarter" idx="12"/>
          </p:nvPr>
        </p:nvSpPr>
        <p:spPr/>
        <p:txBody>
          <a:bodyPr/>
          <a:lstStyle/>
          <a:p>
            <a:fld id="{3DE9C89B-6CBF-4EE2-81C8-FBDCA804E63B}" type="slidenum">
              <a:rPr lang="en-US" smtClean="0">
                <a:solidFill>
                  <a:srgbClr val="FFFFFF"/>
                </a:solidFill>
              </a:rPr>
              <a:pPr/>
              <a:t>4</a:t>
            </a:fld>
            <a:endParaRPr lang="en-US" dirty="0">
              <a:solidFill>
                <a:srgbClr val="FFFFFF"/>
              </a:solidFill>
            </a:endParaRPr>
          </a:p>
        </p:txBody>
      </p:sp>
    </p:spTree>
    <p:extLst>
      <p:ext uri="{BB962C8B-B14F-4D97-AF65-F5344CB8AC3E}">
        <p14:creationId xmlns:p14="http://schemas.microsoft.com/office/powerpoint/2010/main" val="285255399"/>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Prosecutorial Suppression of Favorable Evidence </a:t>
            </a:r>
            <a:r>
              <a:rPr lang="en-US" sz="2800" i="1" dirty="0" smtClean="0"/>
              <a:t>Turner v. United States</a:t>
            </a:r>
            <a:r>
              <a:rPr lang="en-US" sz="2800" dirty="0" smtClean="0"/>
              <a:t>, 137 S. Ct. 1885 (2017)</a:t>
            </a:r>
            <a:endParaRPr lang="en-US" sz="2800" dirty="0"/>
          </a:p>
        </p:txBody>
      </p:sp>
      <p:sp>
        <p:nvSpPr>
          <p:cNvPr id="3" name="Content Placeholder 2"/>
          <p:cNvSpPr>
            <a:spLocks noGrp="1"/>
          </p:cNvSpPr>
          <p:nvPr>
            <p:ph idx="1"/>
          </p:nvPr>
        </p:nvSpPr>
        <p:spPr>
          <a:xfrm>
            <a:off x="304800" y="1676400"/>
            <a:ext cx="8489950" cy="4114800"/>
          </a:xfrm>
        </p:spPr>
        <p:txBody>
          <a:bodyPr>
            <a:noAutofit/>
          </a:bodyPr>
          <a:lstStyle/>
          <a:p>
            <a:r>
              <a:rPr lang="en-US" sz="2400" dirty="0" smtClean="0"/>
              <a:t>At trial, Government theory that 10 </a:t>
            </a:r>
            <a:r>
              <a:rPr lang="el-GR" sz="2400" dirty="0" smtClean="0"/>
              <a:t>Δ</a:t>
            </a:r>
            <a:r>
              <a:rPr lang="en-US" sz="2400" dirty="0" smtClean="0"/>
              <a:t>s kill V in group attack.  </a:t>
            </a:r>
          </a:p>
          <a:p>
            <a:r>
              <a:rPr lang="en-US" sz="2400" dirty="0" smtClean="0"/>
              <a:t>No </a:t>
            </a:r>
            <a:r>
              <a:rPr lang="el-GR" sz="2400" dirty="0" smtClean="0"/>
              <a:t>Δ</a:t>
            </a:r>
            <a:r>
              <a:rPr lang="en-US" sz="2400" dirty="0" smtClean="0"/>
              <a:t> testifies or offers other evidence to rebut Government theory.</a:t>
            </a:r>
          </a:p>
          <a:p>
            <a:r>
              <a:rPr lang="en-US" sz="2400" dirty="0" smtClean="0"/>
              <a:t>Each </a:t>
            </a:r>
            <a:r>
              <a:rPr lang="el-GR" sz="2400" dirty="0" smtClean="0"/>
              <a:t>Δ</a:t>
            </a:r>
            <a:r>
              <a:rPr lang="en-US" sz="2400" dirty="0" smtClean="0"/>
              <a:t> pursues “not me, maybe them” defense.</a:t>
            </a:r>
          </a:p>
          <a:p>
            <a:r>
              <a:rPr lang="en-US" sz="2400" dirty="0" smtClean="0"/>
              <a:t>Each </a:t>
            </a:r>
            <a:r>
              <a:rPr lang="el-GR" sz="2400" dirty="0" smtClean="0"/>
              <a:t>Δ</a:t>
            </a:r>
            <a:r>
              <a:rPr lang="en-US" sz="2400" dirty="0" smtClean="0"/>
              <a:t> tried to establish by impeaching eyewitnesses who placed that particular </a:t>
            </a:r>
            <a:r>
              <a:rPr lang="el-GR" sz="2400" dirty="0" smtClean="0"/>
              <a:t>Δ</a:t>
            </a:r>
            <a:r>
              <a:rPr lang="en-US" sz="2400" dirty="0" smtClean="0"/>
              <a:t> at scene.</a:t>
            </a:r>
          </a:p>
          <a:p>
            <a:r>
              <a:rPr lang="en-US" sz="2400" dirty="0" smtClean="0"/>
              <a:t>8 of 10 </a:t>
            </a:r>
            <a:r>
              <a:rPr lang="el-GR" sz="2400" dirty="0" smtClean="0"/>
              <a:t>Δ</a:t>
            </a:r>
            <a:r>
              <a:rPr lang="en-US" sz="2400" dirty="0" smtClean="0"/>
              <a:t>s convicted; circular firing squad.</a:t>
            </a:r>
          </a:p>
          <a:p>
            <a:r>
              <a:rPr lang="en-US" sz="2400" dirty="0" smtClean="0"/>
              <a:t>20 years later, investigative journalists discover Government withheld evidence of potential third party culprit defense.</a:t>
            </a:r>
            <a:endParaRPr lang="en-US" sz="2400" dirty="0"/>
          </a:p>
        </p:txBody>
      </p:sp>
      <p:sp>
        <p:nvSpPr>
          <p:cNvPr id="4" name="Footer Placeholder 3"/>
          <p:cNvSpPr>
            <a:spLocks noGrp="1"/>
          </p:cNvSpPr>
          <p:nvPr>
            <p:ph type="ftr" sz="quarter" idx="11"/>
          </p:nvPr>
        </p:nvSpPr>
        <p:spPr/>
        <p:txBody>
          <a:bodyPr/>
          <a:lstStyle/>
          <a:p>
            <a:r>
              <a:rPr lang="en-US" dirty="0" smtClean="0"/>
              <a:t>Stephen Paul Maidman, Esquire</a:t>
            </a:r>
          </a:p>
          <a:p>
            <a:r>
              <a:rPr lang="en-US" dirty="0" smtClean="0"/>
              <a:t>1145 Main Street, Suite 417, Springfield, Massachusetts  01103-2123</a:t>
            </a:r>
          </a:p>
          <a:p>
            <a:r>
              <a:rPr lang="en-US" dirty="0" smtClean="0"/>
              <a:t>(413)  731-7300     maidman@att.net</a:t>
            </a:r>
            <a:endParaRPr lang="en-US" dirty="0"/>
          </a:p>
        </p:txBody>
      </p:sp>
      <p:sp>
        <p:nvSpPr>
          <p:cNvPr id="5" name="Slide Number Placeholder 4"/>
          <p:cNvSpPr>
            <a:spLocks noGrp="1"/>
          </p:cNvSpPr>
          <p:nvPr>
            <p:ph type="sldNum" sz="quarter" idx="12"/>
          </p:nvPr>
        </p:nvSpPr>
        <p:spPr/>
        <p:txBody>
          <a:bodyPr/>
          <a:lstStyle/>
          <a:p>
            <a:fld id="{3DE9C89B-6CBF-4EE2-81C8-FBDCA804E63B}" type="slidenum">
              <a:rPr lang="en-US" smtClean="0"/>
              <a:pPr/>
              <a:t>5</a:t>
            </a:fld>
            <a:endParaRPr lang="en-US" dirty="0"/>
          </a:p>
        </p:txBody>
      </p:sp>
    </p:spTree>
    <p:extLst>
      <p:ext uri="{BB962C8B-B14F-4D97-AF65-F5344CB8AC3E}">
        <p14:creationId xmlns:p14="http://schemas.microsoft.com/office/powerpoint/2010/main" val="3531923457"/>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solidFill>
                  <a:srgbClr val="FFFF00"/>
                </a:solidFill>
              </a:rPr>
              <a:t>Prosecutorial </a:t>
            </a:r>
            <a:r>
              <a:rPr lang="en-US" sz="2800" dirty="0">
                <a:solidFill>
                  <a:srgbClr val="FFFF00"/>
                </a:solidFill>
              </a:rPr>
              <a:t>Suppression of Favorable Evidence </a:t>
            </a:r>
            <a:r>
              <a:rPr lang="en-US" sz="2800" i="1" dirty="0">
                <a:solidFill>
                  <a:srgbClr val="FFFF00"/>
                </a:solidFill>
              </a:rPr>
              <a:t>Turner v. United States</a:t>
            </a:r>
            <a:r>
              <a:rPr lang="en-US" sz="2800" dirty="0">
                <a:solidFill>
                  <a:srgbClr val="FFFF00"/>
                </a:solidFill>
              </a:rPr>
              <a:t>, 137 S. Ct. 1885 (2017)</a:t>
            </a:r>
            <a:endParaRPr lang="en-US" dirty="0"/>
          </a:p>
        </p:txBody>
      </p:sp>
      <p:sp>
        <p:nvSpPr>
          <p:cNvPr id="3" name="Content Placeholder 2"/>
          <p:cNvSpPr>
            <a:spLocks noGrp="1"/>
          </p:cNvSpPr>
          <p:nvPr>
            <p:ph idx="1"/>
          </p:nvPr>
        </p:nvSpPr>
        <p:spPr>
          <a:xfrm>
            <a:off x="228600" y="1524000"/>
            <a:ext cx="8566150" cy="4114800"/>
          </a:xfrm>
        </p:spPr>
        <p:txBody>
          <a:bodyPr/>
          <a:lstStyle/>
          <a:p>
            <a:pPr marL="457200" lvl="1" indent="0">
              <a:buNone/>
            </a:pPr>
            <a:r>
              <a:rPr lang="en-US" sz="2400" dirty="0" smtClean="0"/>
              <a:t>Due </a:t>
            </a:r>
            <a:r>
              <a:rPr lang="en-US" sz="2400" dirty="0"/>
              <a:t>P</a:t>
            </a:r>
            <a:r>
              <a:rPr lang="en-US" sz="2400" dirty="0" smtClean="0"/>
              <a:t>rocess Clause violated when state withholds evidence that is favorable to the defense and material to </a:t>
            </a:r>
            <a:r>
              <a:rPr lang="el-GR" sz="2400" dirty="0" smtClean="0"/>
              <a:t>Δ</a:t>
            </a:r>
            <a:r>
              <a:rPr lang="en-US" sz="2400" dirty="0" smtClean="0"/>
              <a:t>’s guilt or punishment.”  </a:t>
            </a:r>
            <a:r>
              <a:rPr lang="en-US" sz="2400" i="1" dirty="0" smtClean="0"/>
              <a:t>Brady v. Maryland</a:t>
            </a:r>
            <a:r>
              <a:rPr lang="en-US" sz="2400" dirty="0" smtClean="0"/>
              <a:t>.</a:t>
            </a:r>
          </a:p>
          <a:p>
            <a:pPr lvl="1"/>
            <a:r>
              <a:rPr lang="en-US" sz="2400" dirty="0" smtClean="0"/>
              <a:t>Here:  Government did not contest it withheld evidence.</a:t>
            </a:r>
          </a:p>
          <a:p>
            <a:pPr lvl="2"/>
            <a:r>
              <a:rPr lang="en-US" sz="2000" dirty="0" smtClean="0"/>
              <a:t> E</a:t>
            </a:r>
            <a:r>
              <a:rPr lang="en-US" dirty="0" smtClean="0"/>
              <a:t>vidence is “favorable to the accused either because it is exculpatory, or because it is impeaching.”  </a:t>
            </a:r>
            <a:r>
              <a:rPr lang="en-US" i="1" dirty="0" smtClean="0"/>
              <a:t>Strickler v. Green</a:t>
            </a:r>
            <a:r>
              <a:rPr lang="en-US" dirty="0" smtClean="0"/>
              <a:t>.</a:t>
            </a:r>
          </a:p>
          <a:p>
            <a:pPr lvl="1"/>
            <a:r>
              <a:rPr lang="en-US" sz="2400" dirty="0" smtClean="0"/>
              <a:t>Here:  Government did not contest it “suppressed” the evidence.</a:t>
            </a:r>
          </a:p>
          <a:p>
            <a:pPr lvl="2"/>
            <a:r>
              <a:rPr lang="en-US" dirty="0" smtClean="0"/>
              <a:t>Evidence can be suppressed “either willfully or inadvertently”.  </a:t>
            </a:r>
            <a:r>
              <a:rPr lang="en-US" i="1" dirty="0" smtClean="0"/>
              <a:t>Strickler v. Green</a:t>
            </a:r>
            <a:r>
              <a:rPr lang="en-US" dirty="0" smtClean="0"/>
              <a:t>.</a:t>
            </a:r>
            <a:endParaRPr lang="en-US" dirty="0"/>
          </a:p>
        </p:txBody>
      </p:sp>
      <p:sp>
        <p:nvSpPr>
          <p:cNvPr id="4" name="Footer Placeholder 3"/>
          <p:cNvSpPr>
            <a:spLocks noGrp="1"/>
          </p:cNvSpPr>
          <p:nvPr>
            <p:ph type="ftr" sz="quarter" idx="11"/>
          </p:nvPr>
        </p:nvSpPr>
        <p:spPr/>
        <p:txBody>
          <a:bodyPr/>
          <a:lstStyle/>
          <a:p>
            <a:r>
              <a:rPr lang="en-US" dirty="0" smtClean="0"/>
              <a:t>Stephen Paul Maidman, Esquire</a:t>
            </a:r>
          </a:p>
          <a:p>
            <a:r>
              <a:rPr lang="en-US" dirty="0" smtClean="0"/>
              <a:t>1145 Main Street, Suite 417, Springfield, Massachusetts  01103-2123</a:t>
            </a:r>
          </a:p>
          <a:p>
            <a:r>
              <a:rPr lang="en-US" dirty="0" smtClean="0"/>
              <a:t>(413)  731-7300     maidman@att.net</a:t>
            </a:r>
            <a:endParaRPr lang="en-US" dirty="0"/>
          </a:p>
        </p:txBody>
      </p:sp>
      <p:sp>
        <p:nvSpPr>
          <p:cNvPr id="5" name="Slide Number Placeholder 4"/>
          <p:cNvSpPr>
            <a:spLocks noGrp="1"/>
          </p:cNvSpPr>
          <p:nvPr>
            <p:ph type="sldNum" sz="quarter" idx="12"/>
          </p:nvPr>
        </p:nvSpPr>
        <p:spPr/>
        <p:txBody>
          <a:bodyPr/>
          <a:lstStyle/>
          <a:p>
            <a:fld id="{3DE9C89B-6CBF-4EE2-81C8-FBDCA804E63B}" type="slidenum">
              <a:rPr lang="en-US" smtClean="0"/>
              <a:pPr/>
              <a:t>6</a:t>
            </a:fld>
            <a:endParaRPr lang="en-US" dirty="0"/>
          </a:p>
        </p:txBody>
      </p:sp>
    </p:spTree>
    <p:extLst>
      <p:ext uri="{BB962C8B-B14F-4D97-AF65-F5344CB8AC3E}">
        <p14:creationId xmlns:p14="http://schemas.microsoft.com/office/powerpoint/2010/main" val="405002567"/>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solidFill>
                  <a:srgbClr val="FFFF00"/>
                </a:solidFill>
              </a:rPr>
              <a:t>Prosecutorial Suppression of Favorable Evidence </a:t>
            </a:r>
            <a:r>
              <a:rPr lang="en-US" sz="2800" i="1" dirty="0">
                <a:solidFill>
                  <a:srgbClr val="FFFF00"/>
                </a:solidFill>
              </a:rPr>
              <a:t>Turner v. United States</a:t>
            </a:r>
            <a:r>
              <a:rPr lang="en-US" sz="2800" dirty="0">
                <a:solidFill>
                  <a:srgbClr val="FFFF00"/>
                </a:solidFill>
              </a:rPr>
              <a:t>, 137 S. Ct. 1885 (2017)</a:t>
            </a:r>
            <a:endParaRPr lang="en-US" dirty="0"/>
          </a:p>
        </p:txBody>
      </p:sp>
      <p:sp>
        <p:nvSpPr>
          <p:cNvPr id="3" name="Content Placeholder 2"/>
          <p:cNvSpPr>
            <a:spLocks noGrp="1"/>
          </p:cNvSpPr>
          <p:nvPr>
            <p:ph idx="1"/>
          </p:nvPr>
        </p:nvSpPr>
        <p:spPr>
          <a:xfrm>
            <a:off x="152400" y="1676400"/>
            <a:ext cx="8642350" cy="4114800"/>
          </a:xfrm>
        </p:spPr>
        <p:txBody>
          <a:bodyPr/>
          <a:lstStyle/>
          <a:p>
            <a:r>
              <a:rPr lang="en-US" dirty="0" smtClean="0"/>
              <a:t>Here, Government contested </a:t>
            </a:r>
            <a:r>
              <a:rPr lang="en-US" i="1" dirty="0" smtClean="0"/>
              <a:t>Brady</a:t>
            </a:r>
            <a:r>
              <a:rPr lang="en-US" dirty="0" smtClean="0"/>
              <a:t> materiality:</a:t>
            </a:r>
          </a:p>
          <a:p>
            <a:pPr lvl="1"/>
            <a:r>
              <a:rPr lang="en-US" dirty="0" smtClean="0"/>
              <a:t>Evidence material within meaning of </a:t>
            </a:r>
            <a:r>
              <a:rPr lang="en-US" i="1" dirty="0" smtClean="0"/>
              <a:t>Brady</a:t>
            </a:r>
            <a:r>
              <a:rPr lang="en-US" dirty="0" smtClean="0"/>
              <a:t> when there is reasonable probability that, had the evidence been disclosed, the result of the proceeding would have been different.  </a:t>
            </a:r>
            <a:r>
              <a:rPr lang="en-US" i="1" dirty="0" smtClean="0"/>
              <a:t>United States v. Bagley</a:t>
            </a:r>
            <a:r>
              <a:rPr lang="en-US" dirty="0" smtClean="0"/>
              <a:t>.</a:t>
            </a:r>
          </a:p>
          <a:p>
            <a:pPr lvl="1"/>
            <a:r>
              <a:rPr lang="en-US" dirty="0" smtClean="0"/>
              <a:t>A </a:t>
            </a:r>
            <a:r>
              <a:rPr lang="en-US" i="1" dirty="0" smtClean="0"/>
              <a:t>reasonable probability of a different result </a:t>
            </a:r>
            <a:r>
              <a:rPr lang="en-US" dirty="0" smtClean="0"/>
              <a:t>is one in which the suppressed evidence undermines confidence in the outcome of the trial.  </a:t>
            </a:r>
            <a:r>
              <a:rPr lang="en-US" i="1" dirty="0" smtClean="0"/>
              <a:t>Kyles v. Whitley</a:t>
            </a:r>
            <a:r>
              <a:rPr lang="en-US" dirty="0" smtClean="0"/>
              <a:t>.</a:t>
            </a:r>
          </a:p>
          <a:p>
            <a:pPr lvl="1"/>
            <a:endParaRPr lang="en-US" dirty="0"/>
          </a:p>
        </p:txBody>
      </p:sp>
      <p:sp>
        <p:nvSpPr>
          <p:cNvPr id="4" name="Footer Placeholder 3"/>
          <p:cNvSpPr>
            <a:spLocks noGrp="1"/>
          </p:cNvSpPr>
          <p:nvPr>
            <p:ph type="ftr" sz="quarter" idx="11"/>
          </p:nvPr>
        </p:nvSpPr>
        <p:spPr/>
        <p:txBody>
          <a:bodyPr/>
          <a:lstStyle/>
          <a:p>
            <a:r>
              <a:rPr lang="en-US" dirty="0" smtClean="0"/>
              <a:t>Stephen Paul Maidman, Esquire</a:t>
            </a:r>
          </a:p>
          <a:p>
            <a:r>
              <a:rPr lang="en-US" dirty="0" smtClean="0"/>
              <a:t>1145 Main Street, Suite 417, Springfield, Massachusetts  01103-2123</a:t>
            </a:r>
          </a:p>
          <a:p>
            <a:r>
              <a:rPr lang="en-US" dirty="0" smtClean="0"/>
              <a:t>(413)  731-7300     maidman@att.net</a:t>
            </a:r>
            <a:endParaRPr lang="en-US" dirty="0"/>
          </a:p>
        </p:txBody>
      </p:sp>
      <p:sp>
        <p:nvSpPr>
          <p:cNvPr id="5" name="Slide Number Placeholder 4"/>
          <p:cNvSpPr>
            <a:spLocks noGrp="1"/>
          </p:cNvSpPr>
          <p:nvPr>
            <p:ph type="sldNum" sz="quarter" idx="12"/>
          </p:nvPr>
        </p:nvSpPr>
        <p:spPr/>
        <p:txBody>
          <a:bodyPr/>
          <a:lstStyle/>
          <a:p>
            <a:fld id="{3DE9C89B-6CBF-4EE2-81C8-FBDCA804E63B}" type="slidenum">
              <a:rPr lang="en-US" smtClean="0"/>
              <a:pPr/>
              <a:t>7</a:t>
            </a:fld>
            <a:endParaRPr lang="en-US" dirty="0"/>
          </a:p>
        </p:txBody>
      </p:sp>
    </p:spTree>
    <p:extLst>
      <p:ext uri="{BB962C8B-B14F-4D97-AF65-F5344CB8AC3E}">
        <p14:creationId xmlns:p14="http://schemas.microsoft.com/office/powerpoint/2010/main" val="1406987182"/>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solidFill>
                  <a:srgbClr val="FFFF00"/>
                </a:solidFill>
              </a:rPr>
              <a:t>Prosecutorial Suppression of Favorable Evidence </a:t>
            </a:r>
            <a:r>
              <a:rPr lang="en-US" sz="2800" i="1" dirty="0">
                <a:solidFill>
                  <a:srgbClr val="FFFF00"/>
                </a:solidFill>
              </a:rPr>
              <a:t>Turner v. United States</a:t>
            </a:r>
            <a:r>
              <a:rPr lang="en-US" sz="2800" dirty="0">
                <a:solidFill>
                  <a:srgbClr val="FFFF00"/>
                </a:solidFill>
              </a:rPr>
              <a:t>, 137 S. Ct. 1885 (2017)</a:t>
            </a:r>
            <a:endParaRPr lang="en-US" dirty="0"/>
          </a:p>
        </p:txBody>
      </p:sp>
      <p:sp>
        <p:nvSpPr>
          <p:cNvPr id="3" name="Content Placeholder 2"/>
          <p:cNvSpPr>
            <a:spLocks noGrp="1"/>
          </p:cNvSpPr>
          <p:nvPr>
            <p:ph idx="1"/>
          </p:nvPr>
        </p:nvSpPr>
        <p:spPr>
          <a:xfrm>
            <a:off x="304800" y="1676400"/>
            <a:ext cx="8489950" cy="4114800"/>
          </a:xfrm>
        </p:spPr>
        <p:txBody>
          <a:bodyPr>
            <a:normAutofit fontScale="25000" lnSpcReduction="20000"/>
          </a:bodyPr>
          <a:lstStyle/>
          <a:p>
            <a:r>
              <a:rPr lang="en-US" sz="9600" dirty="0" smtClean="0"/>
              <a:t>Held:  Cumulative effect of withheld evidence is </a:t>
            </a:r>
            <a:r>
              <a:rPr lang="en-US" sz="9600" i="1" dirty="0" smtClean="0"/>
              <a:t>insufficient to undermine confidence in the jury’s verdict</a:t>
            </a:r>
            <a:r>
              <a:rPr lang="en-US" sz="9600" dirty="0" smtClean="0"/>
              <a:t>.</a:t>
            </a:r>
          </a:p>
          <a:p>
            <a:pPr lvl="1"/>
            <a:r>
              <a:rPr lang="en-US" sz="8000" dirty="0" smtClean="0"/>
              <a:t>Fact specific decision; no revisiting of </a:t>
            </a:r>
            <a:r>
              <a:rPr lang="en-US" sz="8000" i="1" dirty="0" smtClean="0"/>
              <a:t>Brady</a:t>
            </a:r>
            <a:r>
              <a:rPr lang="en-US" sz="8000" dirty="0" smtClean="0"/>
              <a:t> or its progeny.</a:t>
            </a:r>
          </a:p>
          <a:p>
            <a:pPr lvl="1"/>
            <a:r>
              <a:rPr lang="en-US" sz="8000" dirty="0" smtClean="0"/>
              <a:t>SCOTUS notes Government improved its discovery polices since trial and agrees when prosecutor is uncertain of effect of evidence, better course is to disclose to defense.</a:t>
            </a:r>
          </a:p>
          <a:p>
            <a:pPr lvl="1"/>
            <a:r>
              <a:rPr lang="en-US" sz="8000" dirty="0" smtClean="0"/>
              <a:t>Rare SCOTUS </a:t>
            </a:r>
            <a:r>
              <a:rPr lang="en-US" sz="8000" i="1" dirty="0" smtClean="0"/>
              <a:t>Brady</a:t>
            </a:r>
            <a:r>
              <a:rPr lang="en-US" sz="8000" dirty="0" smtClean="0"/>
              <a:t> case.</a:t>
            </a:r>
          </a:p>
          <a:p>
            <a:pPr lvl="1"/>
            <a:r>
              <a:rPr lang="en-US" sz="8000" dirty="0" smtClean="0"/>
              <a:t>SCOTUS did not “send a message” to prosecutors.  Some commentators thought this would be the SCOTUS case that sent the “message”.</a:t>
            </a:r>
          </a:p>
          <a:p>
            <a:r>
              <a:rPr lang="en-US" sz="9600" dirty="0" smtClean="0"/>
              <a:t>Kagan dissent joined </a:t>
            </a:r>
            <a:r>
              <a:rPr lang="en-US" sz="8000" dirty="0" smtClean="0"/>
              <a:t>by Ginsberg:  undisclosed evidence could have led to different result because instead of each </a:t>
            </a:r>
            <a:r>
              <a:rPr lang="el-GR" sz="8000" dirty="0" smtClean="0"/>
              <a:t>Δ</a:t>
            </a:r>
            <a:r>
              <a:rPr lang="en-US" sz="8000" dirty="0" smtClean="0"/>
              <a:t> fighting each other </a:t>
            </a:r>
            <a:r>
              <a:rPr lang="el-GR" sz="8000" dirty="0" smtClean="0"/>
              <a:t>Δ</a:t>
            </a:r>
            <a:r>
              <a:rPr lang="en-US" sz="8000" dirty="0" smtClean="0"/>
              <a:t>, the </a:t>
            </a:r>
            <a:r>
              <a:rPr lang="el-GR" sz="8000" dirty="0" smtClean="0"/>
              <a:t>Δ</a:t>
            </a:r>
            <a:r>
              <a:rPr lang="en-US" sz="8000" dirty="0" smtClean="0"/>
              <a:t>s could have offered a unified TPC defense (e.g., unified defense that it was someone else instead of circular firing squad).</a:t>
            </a:r>
          </a:p>
          <a:p>
            <a:pPr lvl="1"/>
            <a:r>
              <a:rPr lang="en-US" sz="8000" dirty="0" smtClean="0"/>
              <a:t>Question is whether unified TPC defense, unavailable at trial because of Government misconduct, had a reasonable probability of shifting even one juror’s vote.</a:t>
            </a:r>
          </a:p>
          <a:p>
            <a:pPr lvl="1"/>
            <a:endParaRPr lang="en-US" dirty="0"/>
          </a:p>
        </p:txBody>
      </p:sp>
      <p:sp>
        <p:nvSpPr>
          <p:cNvPr id="4" name="Footer Placeholder 3"/>
          <p:cNvSpPr>
            <a:spLocks noGrp="1"/>
          </p:cNvSpPr>
          <p:nvPr>
            <p:ph type="ftr" sz="quarter" idx="11"/>
          </p:nvPr>
        </p:nvSpPr>
        <p:spPr/>
        <p:txBody>
          <a:bodyPr/>
          <a:lstStyle/>
          <a:p>
            <a:r>
              <a:rPr lang="en-US" dirty="0" smtClean="0"/>
              <a:t>Stephen Paul Maidman, Esquire</a:t>
            </a:r>
          </a:p>
          <a:p>
            <a:r>
              <a:rPr lang="en-US" dirty="0" smtClean="0"/>
              <a:t>1145 Main Street, Suite 417, Springfield, Massachusetts  01103-2123</a:t>
            </a:r>
          </a:p>
          <a:p>
            <a:r>
              <a:rPr lang="en-US" dirty="0" smtClean="0"/>
              <a:t>(413)  731-7300     maidman@att.net</a:t>
            </a:r>
            <a:endParaRPr lang="en-US" dirty="0"/>
          </a:p>
        </p:txBody>
      </p:sp>
      <p:sp>
        <p:nvSpPr>
          <p:cNvPr id="5" name="Slide Number Placeholder 4"/>
          <p:cNvSpPr>
            <a:spLocks noGrp="1"/>
          </p:cNvSpPr>
          <p:nvPr>
            <p:ph type="sldNum" sz="quarter" idx="12"/>
          </p:nvPr>
        </p:nvSpPr>
        <p:spPr/>
        <p:txBody>
          <a:bodyPr/>
          <a:lstStyle/>
          <a:p>
            <a:fld id="{3DE9C89B-6CBF-4EE2-81C8-FBDCA804E63B}" type="slidenum">
              <a:rPr lang="en-US" smtClean="0"/>
              <a:pPr/>
              <a:t>8</a:t>
            </a:fld>
            <a:endParaRPr lang="en-US" dirty="0"/>
          </a:p>
        </p:txBody>
      </p:sp>
    </p:spTree>
    <p:extLst>
      <p:ext uri="{BB962C8B-B14F-4D97-AF65-F5344CB8AC3E}">
        <p14:creationId xmlns:p14="http://schemas.microsoft.com/office/powerpoint/2010/main" val="86507485"/>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Immigration Consequences of IAC</a:t>
            </a:r>
            <a:br>
              <a:rPr lang="en-US" sz="3200" dirty="0" smtClean="0"/>
            </a:br>
            <a:r>
              <a:rPr lang="en-US" sz="3200" i="1" dirty="0" smtClean="0"/>
              <a:t>Lee v. United States</a:t>
            </a:r>
            <a:r>
              <a:rPr lang="en-US" sz="3200" dirty="0" smtClean="0"/>
              <a:t>, 137 S. Ct. 1958 (2017)</a:t>
            </a:r>
            <a:endParaRPr lang="en-US" sz="3200" dirty="0"/>
          </a:p>
        </p:txBody>
      </p:sp>
      <p:sp>
        <p:nvSpPr>
          <p:cNvPr id="3" name="Content Placeholder 2"/>
          <p:cNvSpPr>
            <a:spLocks noGrp="1"/>
          </p:cNvSpPr>
          <p:nvPr>
            <p:ph idx="1"/>
          </p:nvPr>
        </p:nvSpPr>
        <p:spPr>
          <a:xfrm>
            <a:off x="304800" y="1676400"/>
            <a:ext cx="8489950" cy="4114800"/>
          </a:xfrm>
        </p:spPr>
        <p:txBody>
          <a:bodyPr/>
          <a:lstStyle/>
          <a:p>
            <a:r>
              <a:rPr lang="en-US" sz="2400" dirty="0" smtClean="0"/>
              <a:t>Non-citizen successful restauranteur in country for 35 years convicted of drug distribution.</a:t>
            </a:r>
          </a:p>
          <a:p>
            <a:r>
              <a:rPr lang="en-US" sz="2400" dirty="0" smtClean="0"/>
              <a:t>Retained counsel incorrectly advises </a:t>
            </a:r>
            <a:r>
              <a:rPr lang="el-GR" sz="2400" dirty="0" smtClean="0"/>
              <a:t>Δ</a:t>
            </a:r>
            <a:r>
              <a:rPr lang="en-US" sz="2400" dirty="0" smtClean="0"/>
              <a:t> that he could not be deported if he pled guilty.</a:t>
            </a:r>
          </a:p>
          <a:p>
            <a:r>
              <a:rPr lang="en-US" sz="2400" dirty="0" smtClean="0"/>
              <a:t>Substantial and uncontroverted evidence that </a:t>
            </a:r>
            <a:r>
              <a:rPr lang="el-GR" sz="2400" dirty="0" smtClean="0"/>
              <a:t>Δ</a:t>
            </a:r>
            <a:r>
              <a:rPr lang="en-US" sz="2400" dirty="0" smtClean="0"/>
              <a:t> would not have accepted guilty plea had he known it would lead to deportation.</a:t>
            </a:r>
          </a:p>
          <a:p>
            <a:r>
              <a:rPr lang="el-GR" sz="2400" dirty="0" smtClean="0"/>
              <a:t>Δ</a:t>
            </a:r>
            <a:r>
              <a:rPr lang="en-US" sz="2400" dirty="0" smtClean="0"/>
              <a:t> pleads guilty, sentenced to year and day in prison.</a:t>
            </a:r>
          </a:p>
          <a:p>
            <a:r>
              <a:rPr lang="en-US" sz="2400" dirty="0" smtClean="0"/>
              <a:t>But </a:t>
            </a:r>
            <a:r>
              <a:rPr lang="el-GR" sz="2400" dirty="0" smtClean="0"/>
              <a:t>Δ</a:t>
            </a:r>
            <a:r>
              <a:rPr lang="en-US" sz="2400" dirty="0" smtClean="0"/>
              <a:t> convicted of aggravated felony subject to mandatory deportation after serving sentence.</a:t>
            </a:r>
          </a:p>
          <a:p>
            <a:r>
              <a:rPr lang="el-GR" sz="2400" dirty="0" smtClean="0"/>
              <a:t>Δ</a:t>
            </a:r>
            <a:r>
              <a:rPr lang="en-US" sz="2400" dirty="0" smtClean="0"/>
              <a:t> files § 2255 petition seeking to vacate conviction and sentence based on IAC.</a:t>
            </a:r>
            <a:endParaRPr lang="en-US" sz="2400" dirty="0"/>
          </a:p>
        </p:txBody>
      </p:sp>
      <p:sp>
        <p:nvSpPr>
          <p:cNvPr id="4" name="Footer Placeholder 3"/>
          <p:cNvSpPr>
            <a:spLocks noGrp="1"/>
          </p:cNvSpPr>
          <p:nvPr>
            <p:ph type="ftr" sz="quarter" idx="11"/>
          </p:nvPr>
        </p:nvSpPr>
        <p:spPr/>
        <p:txBody>
          <a:bodyPr/>
          <a:lstStyle/>
          <a:p>
            <a:r>
              <a:rPr lang="en-US" dirty="0" smtClean="0"/>
              <a:t>Stephen Paul Maidman, Esquire</a:t>
            </a:r>
          </a:p>
          <a:p>
            <a:r>
              <a:rPr lang="en-US" dirty="0" smtClean="0"/>
              <a:t>1145 Main Street, Suite 417, Springfield, Massachusetts  01103-2123</a:t>
            </a:r>
          </a:p>
          <a:p>
            <a:r>
              <a:rPr lang="en-US" dirty="0" smtClean="0"/>
              <a:t>(413)  731-7300     maidman@att.net</a:t>
            </a:r>
            <a:endParaRPr lang="en-US" dirty="0"/>
          </a:p>
        </p:txBody>
      </p:sp>
      <p:sp>
        <p:nvSpPr>
          <p:cNvPr id="5" name="Slide Number Placeholder 4"/>
          <p:cNvSpPr>
            <a:spLocks noGrp="1"/>
          </p:cNvSpPr>
          <p:nvPr>
            <p:ph type="sldNum" sz="quarter" idx="12"/>
          </p:nvPr>
        </p:nvSpPr>
        <p:spPr/>
        <p:txBody>
          <a:bodyPr/>
          <a:lstStyle/>
          <a:p>
            <a:fld id="{3DE9C89B-6CBF-4EE2-81C8-FBDCA804E63B}" type="slidenum">
              <a:rPr lang="en-US" smtClean="0"/>
              <a:pPr/>
              <a:t>9</a:t>
            </a:fld>
            <a:endParaRPr lang="en-US" dirty="0"/>
          </a:p>
        </p:txBody>
      </p:sp>
    </p:spTree>
    <p:extLst>
      <p:ext uri="{BB962C8B-B14F-4D97-AF65-F5344CB8AC3E}">
        <p14:creationId xmlns:p14="http://schemas.microsoft.com/office/powerpoint/2010/main" val="1322566253"/>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Side Bar">
  <a:themeElements>
    <a:clrScheme name="Side Bar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fontScheme name="Side Ba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ide Bar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Side Bar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Side Bar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Side Bar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C:\MSOffice\Templates\Presentation Designs\Side Bar.pot</Template>
  <TotalTime>0</TotalTime>
  <Words>3943</Words>
  <Application>Microsoft Office PowerPoint</Application>
  <PresentationFormat>On-screen Show (4:3)</PresentationFormat>
  <Paragraphs>311</Paragraphs>
  <Slides>32</Slides>
  <Notes>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Side Bar</vt:lpstr>
      <vt:lpstr> 2016-2017  UNITED STATES SUPREME COURT  CONSTITUTIONAL CRIMINAL PROCEDURE CASES </vt:lpstr>
      <vt:lpstr>Important 2016-2017 SCOTUS  Constitutional Criminal Procedure Cases</vt:lpstr>
      <vt:lpstr>Important 2016-2017 SCOTUS  Constitutional Criminal Procedure Cases</vt:lpstr>
      <vt:lpstr>Upcoming SCOTUS Significant Constitutional Criminal Procedure Cases</vt:lpstr>
      <vt:lpstr>Prosecutorial Suppression of Favorable Evidence Turner v. United States, 137 S. Ct. 1885 (2017)</vt:lpstr>
      <vt:lpstr>Prosecutorial Suppression of Favorable Evidence Turner v. United States, 137 S. Ct. 1885 (2017)</vt:lpstr>
      <vt:lpstr>Prosecutorial Suppression of Favorable Evidence Turner v. United States, 137 S. Ct. 1885 (2017)</vt:lpstr>
      <vt:lpstr>Prosecutorial Suppression of Favorable Evidence Turner v. United States, 137 S. Ct. 1885 (2017)</vt:lpstr>
      <vt:lpstr>Immigration Consequences of IAC Lee v. United States, 137 S. Ct. 1958 (2017)</vt:lpstr>
      <vt:lpstr>Immigration Consequences of IAC Lee v. United States, 137 S. Ct. 1958 (2017)</vt:lpstr>
      <vt:lpstr>Immigration Consequences of IAC Lee v. United States, 137 S. Ct. 1958 (2017)</vt:lpstr>
      <vt:lpstr>Immigration Consequences of IAC Lee v. United States, 137 S. Ct. 1958 (2017)</vt:lpstr>
      <vt:lpstr>Immigration Consequences of IAC Lee v. United States, 137 S. Ct. 1958 (2017)</vt:lpstr>
      <vt:lpstr>Immigration Consequences of IAC Lee v. United States, 137 S. Ct. 1958 (2017)</vt:lpstr>
      <vt:lpstr>Closed Courtrooms and Structural Error Weaver v. Massachusetts, 137 S. Ct. 1899 (2017)</vt:lpstr>
      <vt:lpstr>Closed Courtrooms and Structural Error Weaver v. Massachusetts, 137 S. Ct. 1899 (2017)</vt:lpstr>
      <vt:lpstr>Closed Courtrooms and Structural Error Weaver v. Massachusetts, 137 S. Ct. 1899 (2017)</vt:lpstr>
      <vt:lpstr>Closed Courtrooms and Structural Error Weaver v. Massachusetts, 137 S. Ct. 1899 (2017)</vt:lpstr>
      <vt:lpstr>Closed Courtrooms and Structural Error Weaver v. Massachusetts, 137 S. Ct. 1899 (2017)</vt:lpstr>
      <vt:lpstr>Closed Courtrooms and Structural Error Weaver v. Massachusetts, 137 S. Ct. 1899 (2017)</vt:lpstr>
      <vt:lpstr>Closed Courtrooms and Structural Error Weaver v. Massachusetts, 137 S. Ct. 1899 (2017)</vt:lpstr>
      <vt:lpstr>Closed Courtrooms and Structural Error Weaver v. Massachusetts, 137 S. Ct. 1899 (2017)</vt:lpstr>
      <vt:lpstr>Closed Courtrooms and Structural Error Weaver v. Massachusetts, 137 S. Ct. 1899 (2017)</vt:lpstr>
      <vt:lpstr>Closed Courtrooms and Structural Error Weaver v. Massachusetts, 137 S. Ct. 1899 (2017)</vt:lpstr>
      <vt:lpstr>Closed Courtrooms and Structural Error Weaver v. Massachusetts, 137 S. Ct. 1899 (2017)</vt:lpstr>
      <vt:lpstr>IAC and Race Buck v. Davis, 137 S. Ct. 759 (2017)</vt:lpstr>
      <vt:lpstr>IAC and Race Buck v. Davis, 137 S. Ct. 759 (2017)</vt:lpstr>
      <vt:lpstr>IAC and Race Buck v. Davis, 137 S. Ct. 759 (2017)</vt:lpstr>
      <vt:lpstr>2016-2017 SCOTUS Brief Mentions</vt:lpstr>
      <vt:lpstr>Disregarding Client’s Wishes on Strategic Decisions  McCoy v. Louisiana, argued 1/17/2018</vt:lpstr>
      <vt:lpstr>Disregarding Client’s Wishes on Strategic Decisions  McCoy v. Louisiana, argued 1/17/2018</vt:lpstr>
      <vt:lpstr>Important 2016-2017 SCOTUS  Constitutional Criminal Procedure Cases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2010-10-21T15:35:21Z</dcterms:created>
  <dcterms:modified xsi:type="dcterms:W3CDTF">2018-03-15T20:05:38Z</dcterms:modified>
</cp:coreProperties>
</file>