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x="6858000" cy="9144000"/>
  <p:embeddedFontLst>
    <p:embeddedFont>
      <p:font typeface="Book Antiqua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BookAntiqua-bold.fntdata"/><Relationship Id="rId23" Type="http://schemas.openxmlformats.org/officeDocument/2006/relationships/font" Target="fonts/BookAntiqu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BookAntiqua-boldItalic.fntdata"/><Relationship Id="rId25" Type="http://schemas.openxmlformats.org/officeDocument/2006/relationships/font" Target="fonts/BookAntiqu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Google Shape;19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2a49544e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52a49544ee_0_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480"/>
              </a:spcBef>
              <a:spcAft>
                <a:spcPts val="0"/>
              </a:spcAft>
              <a:buSzPts val="2040"/>
              <a:buNone/>
              <a:defRPr>
                <a:solidFill>
                  <a:srgbClr val="55556F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rgbClr val="8B8B8D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B8B8D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B8B8D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B8B8D"/>
                </a:solidFill>
              </a:defRPr>
            </a:lvl5pPr>
            <a:lvl6pPr lvl="5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6pPr>
            <a:lvl7pPr lvl="6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7pPr>
            <a:lvl8pPr lvl="7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8pPr>
            <a:lvl9pPr lvl="8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3" name="Google Shape;23;p2"/>
          <p:cNvCxnSpPr/>
          <p:nvPr/>
        </p:nvCxnSpPr>
        <p:spPr>
          <a:xfrm>
            <a:off x="685800" y="3398520"/>
            <a:ext cx="7848600" cy="1588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" type="body"/>
          </p:nvPr>
        </p:nvSpPr>
        <p:spPr>
          <a:xfrm rot="5400000">
            <a:off x="2133600" y="-76200"/>
            <a:ext cx="48768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/>
          <p:nvPr>
            <p:ph type="title"/>
          </p:nvPr>
        </p:nvSpPr>
        <p:spPr>
          <a:xfrm rot="5400000">
            <a:off x="4724400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" type="body"/>
          </p:nvPr>
        </p:nvSpPr>
        <p:spPr>
          <a:xfrm rot="5400000">
            <a:off x="533400" y="533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2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  <a:defRPr b="0" sz="48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040"/>
              <a:buNone/>
              <a:defRPr sz="24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6" name="Google Shape;36;p4"/>
          <p:cNvCxnSpPr/>
          <p:nvPr/>
        </p:nvCxnSpPr>
        <p:spPr>
          <a:xfrm>
            <a:off x="731520" y="4599432"/>
            <a:ext cx="7848600" cy="1588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body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79730" lvl="0" marL="45720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5"/>
          <p:cNvSpPr txBox="1"/>
          <p:nvPr>
            <p:ph idx="2" type="body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79730" lvl="0" marL="45720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" type="body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6"/>
          <p:cNvSpPr txBox="1"/>
          <p:nvPr>
            <p:ph idx="2" type="body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8140" lvl="0" marL="4572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6"/>
          <p:cNvSpPr txBox="1"/>
          <p:nvPr>
            <p:ph idx="3" type="body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b="0"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6"/>
          <p:cNvSpPr txBox="1"/>
          <p:nvPr>
            <p:ph idx="4" type="body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8140" lvl="0" marL="4572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3" name="Google Shape;53;p6"/>
          <p:cNvCxnSpPr/>
          <p:nvPr/>
        </p:nvCxnSpPr>
        <p:spPr>
          <a:xfrm rot="5400000">
            <a:off x="2217817" y="4045823"/>
            <a:ext cx="4709160" cy="794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" type="body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1320" lvl="0" marL="457200" algn="l">
              <a:spcBef>
                <a:spcPts val="640"/>
              </a:spcBef>
              <a:spcAft>
                <a:spcPts val="0"/>
              </a:spcAft>
              <a:buSzPts val="2720"/>
              <a:buChar char="•"/>
              <a:defRPr sz="3200"/>
            </a:lvl1pPr>
            <a:lvl2pPr indent="-379730" lvl="1" marL="91440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2pPr>
            <a:lvl3pPr indent="-365760" lvl="2" marL="137160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9"/>
          <p:cNvSpPr txBox="1"/>
          <p:nvPr>
            <p:ph idx="2" type="body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9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0" name="Google Shape;70;p9"/>
          <p:cNvCxnSpPr/>
          <p:nvPr/>
        </p:nvCxnSpPr>
        <p:spPr>
          <a:xfrm rot="5400000">
            <a:off x="-13116" y="3580206"/>
            <a:ext cx="5577840" cy="1588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/>
          <p:nvPr>
            <p:ph idx="2" type="pic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12700">
              <a:srgbClr val="000000">
                <a:alpha val="58823"/>
              </a:srgbClr>
            </a:outerShdw>
          </a:effectLst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0"/>
          <p:cNvSpPr txBox="1"/>
          <p:nvPr>
            <p:ph idx="1" type="body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0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814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469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1150" lvl="5" marL="27432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1150" lvl="6" marL="32004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1150" lvl="7" marL="36576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1150" lvl="8" marL="41148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igant@publiccounsel.net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strmix.com/" TargetMode="External"/><Relationship Id="rId4" Type="http://schemas.openxmlformats.org/officeDocument/2006/relationships/hyperlink" Target="https://www.cybgen.com/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nist.gov/topics/forensic-science/biological-data-interpretation-and-reporting-subcommittee" TargetMode="External"/><Relationship Id="rId4" Type="http://schemas.openxmlformats.org/officeDocument/2006/relationships/hyperlink" Target="https://strbase.nist.gov/" TargetMode="External"/><Relationship Id="rId5" Type="http://schemas.openxmlformats.org/officeDocument/2006/relationships/hyperlink" Target="https://www.yammer.com/complexdnaissuesinnocencenetwork/" TargetMode="External"/><Relationship Id="rId6" Type="http://schemas.openxmlformats.org/officeDocument/2006/relationships/hyperlink" Target="https://docs.wixstatic.com/ugd/4344b0_22776006b67c4a32a5ffc04fe3b56515.pdf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jpg"/><Relationship Id="rId4" Type="http://schemas.openxmlformats.org/officeDocument/2006/relationships/hyperlink" Target="mailto:igant@publiccounsel.ne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idx="1" type="subTitle"/>
          </p:nvPr>
        </p:nvSpPr>
        <p:spPr>
          <a:xfrm>
            <a:off x="4621403" y="3753646"/>
            <a:ext cx="4572000" cy="24935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Ira Gant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Staff Attorney, Innocence Program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Committee for Public Counsel Services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617-607-5771      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igant@publiccounsel.net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MACDL Post-Conviction Litigation Seminar</a:t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607187" y="990600"/>
            <a:ext cx="8028433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sng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Probabilistic Genotyping</a:t>
            </a:r>
            <a:endParaRPr b="0" i="0" sz="3600" u="sng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sng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Newest DNA Test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7" name="Google Shape;97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0767" y="3491672"/>
            <a:ext cx="4543385" cy="301752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3"/>
          <p:cNvSpPr txBox="1"/>
          <p:nvPr/>
        </p:nvSpPr>
        <p:spPr>
          <a:xfrm>
            <a:off x="478385" y="6481896"/>
            <a:ext cx="2004075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Image credit: www.councilforresponsiblegenetics.org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 txBox="1"/>
          <p:nvPr>
            <p:ph type="title"/>
          </p:nvPr>
        </p:nvSpPr>
        <p:spPr>
          <a:xfrm>
            <a:off x="304800" y="381000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 Antiqua"/>
              <a:buNone/>
            </a:pPr>
            <a:r>
              <a:rPr b="1" lang="en-US" u="sng">
                <a:latin typeface="Book Antiqua"/>
                <a:ea typeface="Book Antiqua"/>
                <a:cs typeface="Book Antiqua"/>
                <a:sym typeface="Book Antiqua"/>
              </a:rPr>
              <a:t>Challenging Probabilistic Genotyping</a:t>
            </a:r>
            <a:endParaRPr b="1" u="sng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58" name="Google Shape;158;p22"/>
          <p:cNvSpPr txBox="1"/>
          <p:nvPr>
            <p:ph idx="1" type="body"/>
          </p:nvPr>
        </p:nvSpPr>
        <p:spPr>
          <a:xfrm>
            <a:off x="152400" y="1219200"/>
            <a:ext cx="89154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112713" rtl="0" algn="l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210"/>
              <a:buNone/>
            </a:pPr>
            <a:r>
              <a:rPr b="1" lang="en-US" sz="2600">
                <a:solidFill>
                  <a:srgbClr val="D2533C"/>
                </a:solidFill>
                <a:latin typeface="Book Antiqua"/>
                <a:ea typeface="Book Antiqua"/>
                <a:cs typeface="Book Antiqua"/>
                <a:sym typeface="Book Antiqua"/>
              </a:rPr>
              <a:t>	</a:t>
            </a:r>
            <a:r>
              <a:rPr b="1" lang="en-US" sz="2600" u="sng">
                <a:solidFill>
                  <a:srgbClr val="D2533C"/>
                </a:solidFill>
                <a:latin typeface="Book Antiqua"/>
                <a:ea typeface="Book Antiqua"/>
                <a:cs typeface="Book Antiqua"/>
                <a:sym typeface="Book Antiqua"/>
              </a:rPr>
              <a:t>TrueAllele excluded</a:t>
            </a:r>
            <a:endParaRPr/>
          </a:p>
          <a:p>
            <a:pPr indent="0" lvl="1" marL="112713" rtl="0" algn="l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680"/>
              <a:buNone/>
            </a:pPr>
            <a:r>
              <a:t/>
            </a:r>
            <a:endParaRPr b="1" sz="800">
              <a:solidFill>
                <a:srgbClr val="292934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l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210"/>
              <a:buNone/>
            </a:pPr>
            <a:r>
              <a:rPr lang="en-US" sz="2600" u="sng">
                <a:solidFill>
                  <a:srgbClr val="D2533C"/>
                </a:solidFill>
                <a:latin typeface="Book Antiqua"/>
                <a:ea typeface="Book Antiqua"/>
                <a:cs typeface="Book Antiqua"/>
                <a:sym typeface="Book Antiqua"/>
              </a:rPr>
              <a:t>CA</a:t>
            </a:r>
            <a:r>
              <a:rPr lang="en-US" sz="2600">
                <a:solidFill>
                  <a:srgbClr val="D2533C"/>
                </a:solidFill>
                <a:latin typeface="Book Antiqua"/>
                <a:ea typeface="Book Antiqua"/>
                <a:cs typeface="Book Antiqua"/>
                <a:sym typeface="Book Antiqua"/>
              </a:rPr>
              <a:t>:	</a:t>
            </a:r>
            <a:r>
              <a:rPr i="1" lang="en-US" sz="2600">
                <a:solidFill>
                  <a:srgbClr val="292934"/>
                </a:solidFill>
                <a:latin typeface="Book Antiqua"/>
                <a:ea typeface="Book Antiqua"/>
                <a:cs typeface="Book Antiqua"/>
                <a:sym typeface="Book Antiqua"/>
              </a:rPr>
              <a:t>People v. Lee Bell</a:t>
            </a:r>
            <a:r>
              <a:rPr lang="en-US" sz="2600">
                <a:solidFill>
                  <a:srgbClr val="292934"/>
                </a:solidFill>
                <a:latin typeface="Book Antiqua"/>
                <a:ea typeface="Book Antiqua"/>
                <a:cs typeface="Book Antiqua"/>
                <a:sym typeface="Book Antiqua"/>
              </a:rPr>
              <a:t>,</a:t>
            </a:r>
            <a:r>
              <a:rPr lang="en-US" sz="2400">
                <a:solidFill>
                  <a:srgbClr val="292934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1800">
                <a:solidFill>
                  <a:srgbClr val="292934"/>
                </a:solidFill>
                <a:latin typeface="Book Antiqua"/>
                <a:ea typeface="Book Antiqua"/>
                <a:cs typeface="Book Antiqua"/>
                <a:sym typeface="Book Antiqua"/>
              </a:rPr>
              <a:t>San Francisco Co. (Apr. 26, 2017) (excluded, in 	part, 	over Cybergenetics’ unwillingness to share source code)</a:t>
            </a:r>
            <a:endParaRPr/>
          </a:p>
          <a:p>
            <a:pPr indent="0" lvl="1" marL="112713" rtl="0" algn="l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530"/>
              <a:buNone/>
            </a:pPr>
            <a:r>
              <a:t/>
            </a:r>
            <a:endParaRPr sz="1800">
              <a:solidFill>
                <a:srgbClr val="292934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l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530"/>
              <a:buNone/>
            </a:pPr>
            <a:r>
              <a:rPr lang="en-US" sz="1800">
                <a:solidFill>
                  <a:srgbClr val="292934"/>
                </a:solidFill>
                <a:latin typeface="Book Antiqua"/>
                <a:ea typeface="Book Antiqua"/>
                <a:cs typeface="Book Antiqua"/>
                <a:sym typeface="Book Antiqua"/>
              </a:rPr>
              <a:t>	Be on the lookout – </a:t>
            </a:r>
            <a:r>
              <a:rPr i="1" lang="en-US" sz="2200">
                <a:solidFill>
                  <a:srgbClr val="292934"/>
                </a:solidFill>
                <a:latin typeface="Book Antiqua"/>
                <a:ea typeface="Book Antiqua"/>
                <a:cs typeface="Book Antiqua"/>
                <a:sym typeface="Book Antiqua"/>
              </a:rPr>
              <a:t>People v. Billy Ray Johnson</a:t>
            </a:r>
            <a:r>
              <a:rPr lang="en-US" sz="1800">
                <a:solidFill>
                  <a:srgbClr val="292934"/>
                </a:solidFill>
                <a:latin typeface="Book Antiqua"/>
                <a:ea typeface="Book Antiqua"/>
                <a:cs typeface="Book Antiqua"/>
                <a:sym typeface="Book Antiqua"/>
              </a:rPr>
              <a:t>, Kern Co., no. BF151825A 	(appeal pending before Cal. App. Ct., challenging denial for source code)</a:t>
            </a:r>
            <a:endParaRPr/>
          </a:p>
          <a:p>
            <a:pPr indent="0" lvl="1" marL="112713" rtl="0" algn="l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530"/>
              <a:buNone/>
            </a:pPr>
            <a:r>
              <a:t/>
            </a:r>
            <a:endParaRPr sz="1800">
              <a:solidFill>
                <a:schemeClr val="dk2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l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530"/>
              <a:buNone/>
            </a:pPr>
            <a:r>
              <a:rPr lang="en-US" sz="180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	</a:t>
            </a:r>
            <a:r>
              <a:rPr i="1" lang="en-US" sz="180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But…</a:t>
            </a:r>
            <a:r>
              <a:rPr i="1" lang="en-US" sz="260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People v. Chubbs</a:t>
            </a:r>
            <a:r>
              <a:rPr lang="en-US" sz="240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, </a:t>
            </a:r>
            <a:r>
              <a:rPr lang="en-US" sz="180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2015 WL 139069 (Jan. 9, 2015) (reversing trial 	court’s order to Cybergenetics to release TrueAllele source code)</a:t>
            </a:r>
            <a:endParaRPr sz="1800">
              <a:solidFill>
                <a:schemeClr val="dk2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l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210"/>
              <a:buNone/>
            </a:pPr>
            <a:r>
              <a:t/>
            </a:r>
            <a:endParaRPr b="1" sz="2600">
              <a:solidFill>
                <a:schemeClr val="dk2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l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210"/>
              <a:buNone/>
            </a:pPr>
            <a:r>
              <a:rPr b="1" lang="en-US" sz="260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	</a:t>
            </a:r>
            <a:r>
              <a:rPr b="1" lang="en-US" sz="26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STRmix excluded</a:t>
            </a:r>
            <a:endParaRPr/>
          </a:p>
          <a:p>
            <a:pPr indent="0" lvl="1" marL="112713" rtl="0" algn="l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680"/>
              <a:buNone/>
            </a:pPr>
            <a:r>
              <a:t/>
            </a:r>
            <a:endParaRPr b="1" sz="800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l">
              <a:spcBef>
                <a:spcPts val="0"/>
              </a:spcBef>
              <a:spcAft>
                <a:spcPts val="0"/>
              </a:spcAft>
              <a:buSzPts val="2210"/>
              <a:buNone/>
            </a:pPr>
            <a:r>
              <a:rPr lang="en-US" sz="26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NY</a:t>
            </a:r>
            <a:r>
              <a:rPr lang="en-US" sz="260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: 	</a:t>
            </a:r>
            <a:r>
              <a:rPr i="1" lang="en-US" sz="2600">
                <a:latin typeface="Book Antiqua"/>
                <a:ea typeface="Book Antiqua"/>
                <a:cs typeface="Book Antiqua"/>
                <a:sym typeface="Book Antiqua"/>
              </a:rPr>
              <a:t>People v. Hillary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,</a:t>
            </a:r>
            <a:r>
              <a:rPr lang="en-US" sz="2400"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St. Lawrence Co., no. 2015-15 (Aug. 26, 2016) 	(problems with NY State Police’s validation and STRmix’s use of another 	lab’s validation data)</a:t>
            </a:r>
            <a:endParaRPr/>
          </a:p>
          <a:p>
            <a:pPr indent="0" lvl="1" marL="112713" rtl="0" algn="l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t/>
            </a:r>
            <a:endParaRPr sz="1800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274320" rtl="0" algn="l"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/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 Antiqua"/>
              <a:buNone/>
            </a:pPr>
            <a:r>
              <a:rPr b="1" lang="en-US" u="sng">
                <a:latin typeface="Book Antiqua"/>
                <a:ea typeface="Book Antiqua"/>
                <a:cs typeface="Book Antiqua"/>
                <a:sym typeface="Book Antiqua"/>
              </a:rPr>
              <a:t>Challenging Probabilistic Genotyping</a:t>
            </a:r>
            <a:endParaRPr b="1" u="sng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64" name="Google Shape;164;p23"/>
          <p:cNvSpPr txBox="1"/>
          <p:nvPr>
            <p:ph idx="1" type="body"/>
          </p:nvPr>
        </p:nvSpPr>
        <p:spPr>
          <a:xfrm>
            <a:off x="152400" y="1371600"/>
            <a:ext cx="8915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2380"/>
              <a:buChar char="•"/>
            </a:pPr>
            <a:r>
              <a:rPr lang="en-US" sz="2800">
                <a:latin typeface="Book Antiqua"/>
                <a:ea typeface="Book Antiqua"/>
                <a:cs typeface="Book Antiqua"/>
                <a:sym typeface="Book Antiqua"/>
              </a:rPr>
              <a:t>How strong was the prosecution’s case?</a:t>
            </a:r>
            <a:endParaRPr sz="2800">
              <a:latin typeface="Book Antiqua"/>
              <a:ea typeface="Book Antiqua"/>
              <a:cs typeface="Book Antiqua"/>
              <a:sym typeface="Book Antiqua"/>
            </a:endParaRPr>
          </a:p>
          <a:p>
            <a:pPr indent="-182880" lvl="0" marL="182880" rtl="0" algn="l">
              <a:spcBef>
                <a:spcPts val="1800"/>
              </a:spcBef>
              <a:spcAft>
                <a:spcPts val="0"/>
              </a:spcAft>
              <a:buSzPts val="2380"/>
              <a:buChar char="•"/>
            </a:pPr>
            <a:r>
              <a:rPr lang="en-US" sz="2800">
                <a:latin typeface="Book Antiqua"/>
                <a:ea typeface="Book Antiqua"/>
                <a:cs typeface="Book Antiqua"/>
                <a:sym typeface="Book Antiqua"/>
              </a:rPr>
              <a:t>Was there non-DNA evidence of innocence or non-DNA evidence challenged prosecution theory?</a:t>
            </a:r>
            <a:endParaRPr sz="2800">
              <a:latin typeface="Book Antiqua"/>
              <a:ea typeface="Book Antiqua"/>
              <a:cs typeface="Book Antiqua"/>
              <a:sym typeface="Book Antiqua"/>
            </a:endParaRPr>
          </a:p>
          <a:p>
            <a:pPr indent="-182880" lvl="0" marL="182880" rtl="0" algn="l">
              <a:spcBef>
                <a:spcPts val="1800"/>
              </a:spcBef>
              <a:spcAft>
                <a:spcPts val="0"/>
              </a:spcAft>
              <a:buSzPts val="2380"/>
              <a:buChar char="•"/>
            </a:pPr>
            <a:r>
              <a:rPr lang="en-US" sz="2800">
                <a:latin typeface="Book Antiqua"/>
                <a:ea typeface="Book Antiqua"/>
                <a:cs typeface="Book Antiqua"/>
                <a:sym typeface="Book Antiqua"/>
              </a:rPr>
              <a:t>What was the jury told about the DNA evidence?</a:t>
            </a:r>
            <a:endParaRPr/>
          </a:p>
          <a:p>
            <a:pPr indent="-182562" lvl="1" marL="633413" rtl="0" algn="l">
              <a:spcBef>
                <a:spcPts val="2280"/>
              </a:spcBef>
              <a:spcAft>
                <a:spcPts val="0"/>
              </a:spcAft>
              <a:buSzPts val="2040"/>
              <a:buChar char="•"/>
            </a:pPr>
            <a:r>
              <a:rPr lang="en-US" sz="2400">
                <a:latin typeface="Book Antiqua"/>
                <a:ea typeface="Book Antiqua"/>
                <a:cs typeface="Book Antiqua"/>
                <a:sym typeface="Book Antiqua"/>
              </a:rPr>
              <a:t>How was the LR explained?</a:t>
            </a:r>
            <a:endParaRPr/>
          </a:p>
          <a:p>
            <a:pPr indent="-182562" lvl="1" marL="633413" rtl="0" algn="l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 sz="2400">
                <a:latin typeface="Book Antiqua"/>
                <a:ea typeface="Book Antiqua"/>
                <a:cs typeface="Book Antiqua"/>
                <a:sym typeface="Book Antiqua"/>
              </a:rPr>
              <a:t>Was the qualitative scale used?</a:t>
            </a:r>
            <a:endParaRPr/>
          </a:p>
          <a:p>
            <a:pPr indent="0" lvl="1" marL="112713" rtl="0" algn="l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700"/>
              <a:buNone/>
            </a:pPr>
            <a:r>
              <a:t/>
            </a:r>
            <a:endParaRPr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/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 Antiqua"/>
              <a:buNone/>
            </a:pPr>
            <a:r>
              <a:rPr b="1" lang="en-US" u="sng">
                <a:latin typeface="Book Antiqua"/>
                <a:ea typeface="Book Antiqua"/>
                <a:cs typeface="Book Antiqua"/>
                <a:sym typeface="Book Antiqua"/>
              </a:rPr>
              <a:t>Either way…</a:t>
            </a:r>
            <a:endParaRPr b="1" u="sng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70" name="Google Shape;170;p24"/>
          <p:cNvSpPr txBox="1"/>
          <p:nvPr>
            <p:ph idx="1" type="body"/>
          </p:nvPr>
        </p:nvSpPr>
        <p:spPr>
          <a:xfrm>
            <a:off x="457200" y="14478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380"/>
              <a:buNone/>
            </a:pPr>
            <a:r>
              <a:rPr lang="en-US" sz="2800" u="sng">
                <a:latin typeface="Book Antiqua"/>
                <a:ea typeface="Book Antiqua"/>
                <a:cs typeface="Book Antiqua"/>
                <a:sym typeface="Book Antiqua"/>
              </a:rPr>
              <a:t>Experts</a:t>
            </a:r>
            <a:endParaRPr/>
          </a:p>
          <a:p>
            <a:pPr indent="-182562" lvl="0" marL="468313" rtl="0" algn="l">
              <a:spcBef>
                <a:spcPts val="560"/>
              </a:spcBef>
              <a:spcAft>
                <a:spcPts val="0"/>
              </a:spcAft>
              <a:buSzPts val="2380"/>
              <a:buChar char="•"/>
            </a:pPr>
            <a:r>
              <a:rPr lang="en-US" sz="2800">
                <a:latin typeface="Book Antiqua"/>
                <a:ea typeface="Book Antiqua"/>
                <a:cs typeface="Book Antiqua"/>
                <a:sym typeface="Book Antiqua"/>
              </a:rPr>
              <a:t>DNA Analysts</a:t>
            </a:r>
            <a:endParaRPr/>
          </a:p>
          <a:p>
            <a:pPr indent="-182562" lvl="0" marL="468313" rtl="0" algn="l">
              <a:spcBef>
                <a:spcPts val="560"/>
              </a:spcBef>
              <a:spcAft>
                <a:spcPts val="0"/>
              </a:spcAft>
              <a:buSzPts val="2380"/>
              <a:buChar char="•"/>
            </a:pPr>
            <a:r>
              <a:rPr lang="en-US" sz="2800">
                <a:latin typeface="Book Antiqua"/>
                <a:ea typeface="Book Antiqua"/>
                <a:cs typeface="Book Antiqua"/>
                <a:sym typeface="Book Antiqua"/>
              </a:rPr>
              <a:t>Computer programmers</a:t>
            </a:r>
            <a:endParaRPr/>
          </a:p>
          <a:p>
            <a:pPr indent="-182562" lvl="0" marL="468313" rtl="0" algn="l">
              <a:spcBef>
                <a:spcPts val="560"/>
              </a:spcBef>
              <a:spcAft>
                <a:spcPts val="0"/>
              </a:spcAft>
              <a:buSzPts val="2380"/>
              <a:buChar char="•"/>
            </a:pPr>
            <a:r>
              <a:rPr lang="en-US" sz="2800">
                <a:latin typeface="Book Antiqua"/>
                <a:ea typeface="Book Antiqua"/>
                <a:cs typeface="Book Antiqua"/>
                <a:sym typeface="Book Antiqua"/>
              </a:rPr>
              <a:t>Statisticians</a:t>
            </a:r>
            <a:endParaRPr/>
          </a:p>
          <a:p>
            <a:pPr indent="-182562" lvl="0" marL="468312" rtl="0" algn="l">
              <a:spcBef>
                <a:spcPts val="560"/>
              </a:spcBef>
              <a:spcAft>
                <a:spcPts val="0"/>
              </a:spcAft>
              <a:buSzPts val="2380"/>
              <a:buChar char="•"/>
            </a:pPr>
            <a:r>
              <a:rPr lang="en-US" sz="2800">
                <a:latin typeface="Book Antiqua"/>
                <a:ea typeface="Book Antiqua"/>
                <a:cs typeface="Book Antiqua"/>
                <a:sym typeface="Book Antiqua"/>
              </a:rPr>
              <a:t>Population Geneticists (false positive studies)</a:t>
            </a:r>
            <a:endParaRPr sz="2800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18288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1587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380"/>
              <a:buFont typeface="Arial"/>
              <a:buNone/>
            </a:pPr>
            <a:r>
              <a:rPr lang="en-US" sz="2800" u="sng">
                <a:latin typeface="Book Antiqua"/>
                <a:ea typeface="Book Antiqua"/>
                <a:cs typeface="Book Antiqua"/>
                <a:sym typeface="Book Antiqua"/>
              </a:rPr>
              <a:t>Test Designers</a:t>
            </a:r>
            <a:endParaRPr sz="2800" u="sng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2857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380"/>
              <a:buFont typeface="Arial"/>
              <a:buNone/>
            </a:pPr>
            <a:r>
              <a:rPr lang="en-US" sz="2800" u="sng">
                <a:solidFill>
                  <a:schemeClr val="hlink"/>
                </a:solidFill>
                <a:latin typeface="Book Antiqua"/>
                <a:ea typeface="Book Antiqua"/>
                <a:cs typeface="Book Antiqua"/>
                <a:sym typeface="Book Antiqua"/>
                <a:hlinkClick r:id="rId3"/>
              </a:rPr>
              <a:t>https://www.strmix.com/</a:t>
            </a:r>
            <a:endParaRPr sz="2800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2857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380"/>
              <a:buFont typeface="Arial"/>
              <a:buNone/>
            </a:pPr>
            <a:r>
              <a:rPr lang="en-US" sz="2800" u="sng">
                <a:solidFill>
                  <a:schemeClr val="hlink"/>
                </a:solidFill>
                <a:latin typeface="Book Antiqua"/>
                <a:ea typeface="Book Antiqua"/>
                <a:cs typeface="Book Antiqua"/>
                <a:sym typeface="Book Antiqua"/>
                <a:hlinkClick r:id="rId4"/>
              </a:rPr>
              <a:t>https://www.cybgen.com/</a:t>
            </a:r>
            <a:endParaRPr sz="2800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18288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5"/>
          <p:cNvSpPr txBox="1"/>
          <p:nvPr>
            <p:ph type="title"/>
          </p:nvPr>
        </p:nvSpPr>
        <p:spPr>
          <a:xfrm>
            <a:off x="304800" y="304800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 Antiqua"/>
              <a:buNone/>
            </a:pPr>
            <a:r>
              <a:rPr b="1" lang="en-US" u="sng">
                <a:latin typeface="Book Antiqua"/>
                <a:ea typeface="Book Antiqua"/>
                <a:cs typeface="Book Antiqua"/>
                <a:sym typeface="Book Antiqua"/>
              </a:rPr>
              <a:t>TrueAllele</a:t>
            </a:r>
            <a:endParaRPr b="1" u="sng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76" name="Google Shape;176;p25"/>
          <p:cNvSpPr txBox="1"/>
          <p:nvPr>
            <p:ph idx="1" type="body"/>
          </p:nvPr>
        </p:nvSpPr>
        <p:spPr>
          <a:xfrm>
            <a:off x="228600" y="1066800"/>
            <a:ext cx="88392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890"/>
              <a:buNone/>
            </a:pPr>
            <a:r>
              <a:rPr lang="en-US" sz="3400" u="sng">
                <a:latin typeface="Book Antiqua"/>
                <a:ea typeface="Book Antiqua"/>
                <a:cs typeface="Book Antiqua"/>
                <a:sym typeface="Book Antiqua"/>
              </a:rPr>
              <a:t>Admitted in </a:t>
            </a:r>
            <a:r>
              <a:rPr i="1" lang="en-US" sz="3400" u="sng">
                <a:latin typeface="Book Antiqua"/>
                <a:ea typeface="Book Antiqua"/>
                <a:cs typeface="Book Antiqua"/>
                <a:sym typeface="Book Antiqua"/>
              </a:rPr>
              <a:t>at least </a:t>
            </a:r>
            <a:r>
              <a:rPr b="1" lang="en-US" sz="34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eleven</a:t>
            </a:r>
            <a:r>
              <a:rPr lang="en-US" sz="3400" u="sng">
                <a:latin typeface="Book Antiqua"/>
                <a:ea typeface="Book Antiqua"/>
                <a:cs typeface="Book Antiqua"/>
                <a:sym typeface="Book Antiqua"/>
              </a:rPr>
              <a:t> jurisdictions: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SzPts val="1275"/>
              <a:buNone/>
            </a:pPr>
            <a:r>
              <a:t/>
            </a:r>
            <a:endParaRPr sz="1500" u="sng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l">
              <a:spcBef>
                <a:spcPts val="0"/>
              </a:spcBef>
              <a:spcAft>
                <a:spcPts val="0"/>
              </a:spcAft>
              <a:buSzPts val="2210"/>
              <a:buNone/>
            </a:pPr>
            <a:r>
              <a:rPr lang="en-US" sz="26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CA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: </a:t>
            </a:r>
            <a:r>
              <a:rPr i="1" lang="en-US" sz="2600">
                <a:latin typeface="Book Antiqua"/>
                <a:ea typeface="Book Antiqua"/>
                <a:cs typeface="Book Antiqua"/>
                <a:sym typeface="Book Antiqua"/>
              </a:rPr>
              <a:t>People v. Langston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, 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Kern Co., no. BF139247B (Jan. 10, 2013)</a:t>
            </a:r>
            <a:endParaRPr/>
          </a:p>
          <a:p>
            <a:pPr indent="0" lvl="1" marL="112713" rtl="0" algn="l">
              <a:spcBef>
                <a:spcPts val="1720"/>
              </a:spcBef>
              <a:spcAft>
                <a:spcPts val="0"/>
              </a:spcAft>
              <a:buSzPts val="2210"/>
              <a:buNone/>
            </a:pPr>
            <a:r>
              <a:rPr lang="en-US" sz="26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IN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: </a:t>
            </a:r>
            <a:r>
              <a:rPr i="1" lang="en-US" sz="2600">
                <a:latin typeface="Book Antiqua"/>
                <a:ea typeface="Book Antiqua"/>
                <a:cs typeface="Book Antiqua"/>
                <a:sym typeface="Book Antiqua"/>
              </a:rPr>
              <a:t>State v. Forest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, 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Vanderburgh Co., no. 82D03-1501-F2-566 (June 3, 2016)</a:t>
            </a:r>
            <a:endParaRPr sz="1800" u="sng">
              <a:solidFill>
                <a:schemeClr val="dk2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l">
              <a:spcBef>
                <a:spcPts val="1720"/>
              </a:spcBef>
              <a:spcAft>
                <a:spcPts val="0"/>
              </a:spcAft>
              <a:buSzPts val="2210"/>
              <a:buNone/>
            </a:pPr>
            <a:r>
              <a:rPr lang="en-US" sz="26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(maybe) KY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: </a:t>
            </a:r>
            <a:r>
              <a:rPr i="1" lang="en-US" sz="2600">
                <a:latin typeface="Book Antiqua"/>
                <a:ea typeface="Book Antiqua"/>
                <a:cs typeface="Book Antiqua"/>
                <a:sym typeface="Book Antiqua"/>
              </a:rPr>
              <a:t>Comm. v. Baldwin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, 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2018WL296979 (Jan. 25, 2018) (remanded for </a:t>
            </a:r>
            <a:r>
              <a:rPr i="1" lang="en-US" sz="1800">
                <a:latin typeface="Book Antiqua"/>
                <a:ea typeface="Book Antiqua"/>
                <a:cs typeface="Book Antiqua"/>
                <a:sym typeface="Book Antiqua"/>
              </a:rPr>
              <a:t>Daubert 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hearing)</a:t>
            </a:r>
            <a:endParaRPr sz="1800" u="sng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l">
              <a:spcBef>
                <a:spcPts val="1720"/>
              </a:spcBef>
              <a:spcAft>
                <a:spcPts val="0"/>
              </a:spcAft>
              <a:buSzPts val="2210"/>
              <a:buNone/>
            </a:pPr>
            <a:r>
              <a:rPr lang="en-US" sz="26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LA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: </a:t>
            </a:r>
            <a:r>
              <a:rPr i="1" lang="en-US" sz="2600">
                <a:latin typeface="Book Antiqua"/>
                <a:ea typeface="Book Antiqua"/>
                <a:cs typeface="Book Antiqua"/>
                <a:sym typeface="Book Antiqua"/>
              </a:rPr>
              <a:t>State v. Chesterfield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, 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Parish of East Baton Rouge, no. 01-13-0316 (II) (Nov. 6, 2014) </a:t>
            </a:r>
            <a:endParaRPr/>
          </a:p>
          <a:p>
            <a:pPr indent="0" lvl="1" marL="112713" rtl="0" algn="l">
              <a:spcBef>
                <a:spcPts val="1720"/>
              </a:spcBef>
              <a:spcAft>
                <a:spcPts val="0"/>
              </a:spcAft>
              <a:buClr>
                <a:srgbClr val="93A299"/>
              </a:buClr>
              <a:buSzPts val="2210"/>
              <a:buNone/>
            </a:pPr>
            <a:r>
              <a:rPr lang="en-US" sz="2600" u="sng">
                <a:solidFill>
                  <a:srgbClr val="D2533C"/>
                </a:solidFill>
                <a:latin typeface="Book Antiqua"/>
                <a:ea typeface="Book Antiqua"/>
                <a:cs typeface="Book Antiqua"/>
                <a:sym typeface="Book Antiqua"/>
              </a:rPr>
              <a:t>MA</a:t>
            </a:r>
            <a:r>
              <a:rPr lang="en-US" sz="2600">
                <a:solidFill>
                  <a:srgbClr val="292934"/>
                </a:solidFill>
                <a:latin typeface="Book Antiqua"/>
                <a:ea typeface="Book Antiqua"/>
                <a:cs typeface="Book Antiqua"/>
                <a:sym typeface="Book Antiqua"/>
              </a:rPr>
              <a:t>: </a:t>
            </a:r>
            <a:r>
              <a:rPr i="1" lang="en-US" sz="2600">
                <a:solidFill>
                  <a:srgbClr val="292934"/>
                </a:solidFill>
                <a:latin typeface="Book Antiqua"/>
                <a:ea typeface="Book Antiqua"/>
                <a:cs typeface="Book Antiqua"/>
                <a:sym typeface="Book Antiqua"/>
              </a:rPr>
              <a:t>Comm. v. Bartlett</a:t>
            </a:r>
            <a:r>
              <a:rPr lang="en-US" sz="2600">
                <a:solidFill>
                  <a:srgbClr val="292934"/>
                </a:solidFill>
                <a:latin typeface="Book Antiqua"/>
                <a:ea typeface="Book Antiqua"/>
                <a:cs typeface="Book Antiqua"/>
                <a:sym typeface="Book Antiqua"/>
              </a:rPr>
              <a:t>, </a:t>
            </a:r>
            <a:r>
              <a:rPr lang="en-US" sz="1800">
                <a:solidFill>
                  <a:srgbClr val="292934"/>
                </a:solidFill>
                <a:latin typeface="Book Antiqua"/>
                <a:ea typeface="Book Antiqua"/>
                <a:cs typeface="Book Antiqua"/>
                <a:sym typeface="Book Antiqua"/>
              </a:rPr>
              <a:t>Plymouth Co., no. 1283CR157 (May 25, 2016) </a:t>
            </a:r>
            <a:endParaRPr sz="1800">
              <a:solidFill>
                <a:srgbClr val="292934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l">
              <a:spcBef>
                <a:spcPts val="1720"/>
              </a:spcBef>
              <a:spcAft>
                <a:spcPts val="0"/>
              </a:spcAft>
              <a:buClr>
                <a:srgbClr val="93A299"/>
              </a:buClr>
              <a:buSzPts val="2210"/>
              <a:buNone/>
            </a:pPr>
            <a:r>
              <a:rPr lang="en-US" sz="26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NE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: </a:t>
            </a:r>
            <a:r>
              <a:rPr i="1" lang="en-US" sz="2600">
                <a:latin typeface="Book Antiqua"/>
                <a:ea typeface="Book Antiqua"/>
                <a:cs typeface="Book Antiqua"/>
                <a:sym typeface="Book Antiqua"/>
              </a:rPr>
              <a:t>State v. Simmer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, 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Douglas Co., no. CR16-634 (Feb. 2, 2018)</a:t>
            </a:r>
            <a:endParaRPr sz="1800" u="sng">
              <a:solidFill>
                <a:schemeClr val="dk2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l">
              <a:spcBef>
                <a:spcPts val="1560"/>
              </a:spcBef>
              <a:spcAft>
                <a:spcPts val="0"/>
              </a:spcAft>
              <a:buClr>
                <a:srgbClr val="93A299"/>
              </a:buClr>
              <a:buSzPts val="1530"/>
              <a:buNone/>
            </a:pPr>
            <a:r>
              <a:t/>
            </a:r>
            <a:endParaRPr sz="1800">
              <a:solidFill>
                <a:srgbClr val="292934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74929" lvl="1" marL="457200" rtl="0" algn="l">
              <a:spcBef>
                <a:spcPts val="16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 txBox="1"/>
          <p:nvPr>
            <p:ph type="title"/>
          </p:nvPr>
        </p:nvSpPr>
        <p:spPr>
          <a:xfrm>
            <a:off x="304800" y="304800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 Antiqua"/>
              <a:buNone/>
            </a:pPr>
            <a:r>
              <a:rPr b="1" lang="en-US" u="sng">
                <a:latin typeface="Book Antiqua"/>
                <a:ea typeface="Book Antiqua"/>
                <a:cs typeface="Book Antiqua"/>
                <a:sym typeface="Book Antiqua"/>
              </a:rPr>
              <a:t>TrueAllele</a:t>
            </a:r>
            <a:endParaRPr b="1" u="sng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82" name="Google Shape;182;p26"/>
          <p:cNvSpPr txBox="1"/>
          <p:nvPr>
            <p:ph idx="1" type="body"/>
          </p:nvPr>
        </p:nvSpPr>
        <p:spPr>
          <a:xfrm>
            <a:off x="92676" y="1066800"/>
            <a:ext cx="90678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720"/>
              <a:buNone/>
            </a:pPr>
            <a:r>
              <a:rPr lang="en-US" sz="3200" u="sng">
                <a:latin typeface="Book Antiqua"/>
                <a:ea typeface="Book Antiqua"/>
                <a:cs typeface="Book Antiqua"/>
                <a:sym typeface="Book Antiqua"/>
              </a:rPr>
              <a:t>Admitted in </a:t>
            </a:r>
            <a:r>
              <a:rPr i="1" lang="en-US" sz="3200" u="sng">
                <a:latin typeface="Book Antiqua"/>
                <a:ea typeface="Book Antiqua"/>
                <a:cs typeface="Book Antiqua"/>
                <a:sym typeface="Book Antiqua"/>
              </a:rPr>
              <a:t>at least </a:t>
            </a:r>
            <a:r>
              <a:rPr b="1" lang="en-US" sz="32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eleven</a:t>
            </a:r>
            <a:r>
              <a:rPr lang="en-US" sz="3200" u="sng">
                <a:latin typeface="Book Antiqua"/>
                <a:ea typeface="Book Antiqua"/>
                <a:cs typeface="Book Antiqua"/>
                <a:sym typeface="Book Antiqua"/>
              </a:rPr>
              <a:t> jurisdictions:</a:t>
            </a:r>
            <a:endParaRPr/>
          </a:p>
          <a:p>
            <a:pPr indent="0" lvl="0" marL="0" rtl="0" algn="l">
              <a:spcBef>
                <a:spcPts val="80"/>
              </a:spcBef>
              <a:spcAft>
                <a:spcPts val="0"/>
              </a:spcAft>
              <a:buSzPts val="340"/>
              <a:buNone/>
            </a:pPr>
            <a:r>
              <a:t/>
            </a:r>
            <a:endParaRPr sz="400" u="sng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l">
              <a:spcBef>
                <a:spcPts val="520"/>
              </a:spcBef>
              <a:spcAft>
                <a:spcPts val="0"/>
              </a:spcAft>
              <a:buSzPts val="2210"/>
              <a:buNone/>
            </a:pPr>
            <a:r>
              <a:rPr lang="en-US" sz="26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NY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: </a:t>
            </a:r>
            <a:r>
              <a:rPr i="1" lang="en-US" sz="2600">
                <a:latin typeface="Book Antiqua"/>
                <a:ea typeface="Book Antiqua"/>
                <a:cs typeface="Book Antiqua"/>
                <a:sym typeface="Book Antiqua"/>
              </a:rPr>
              <a:t>People v. Wakefield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,</a:t>
            </a:r>
            <a:r>
              <a:rPr lang="en-US" sz="2400"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Schenectady Co., no. A-812-29 (Feb. 11, 2015)</a:t>
            </a:r>
            <a:endParaRPr/>
          </a:p>
          <a:p>
            <a:pPr indent="0" lvl="1" marL="112713" rtl="0" algn="l">
              <a:spcBef>
                <a:spcPts val="1720"/>
              </a:spcBef>
              <a:spcAft>
                <a:spcPts val="0"/>
              </a:spcAft>
              <a:buSzPts val="2210"/>
              <a:buNone/>
            </a:pPr>
            <a:r>
              <a:rPr lang="en-US" sz="26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Ohio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: </a:t>
            </a:r>
            <a:r>
              <a:rPr i="1" lang="en-US" sz="2600">
                <a:latin typeface="Book Antiqua"/>
                <a:ea typeface="Book Antiqua"/>
                <a:cs typeface="Book Antiqua"/>
                <a:sym typeface="Book Antiqua"/>
              </a:rPr>
              <a:t>State v. Shaw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, 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Cuyahoga Co., no. CR-575691 (Oct. 10, 2014)</a:t>
            </a:r>
            <a:endParaRPr/>
          </a:p>
          <a:p>
            <a:pPr indent="0" lvl="1" marL="112713" rtl="0" algn="l">
              <a:spcBef>
                <a:spcPts val="1720"/>
              </a:spcBef>
              <a:spcAft>
                <a:spcPts val="0"/>
              </a:spcAft>
              <a:buSzPts val="2210"/>
              <a:buNone/>
            </a:pPr>
            <a:r>
              <a:rPr lang="en-US" sz="26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PA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: </a:t>
            </a:r>
            <a:r>
              <a:rPr i="1" lang="en-US" sz="2600">
                <a:latin typeface="Book Antiqua"/>
                <a:ea typeface="Book Antiqua"/>
                <a:cs typeface="Book Antiqua"/>
                <a:sym typeface="Book Antiqua"/>
              </a:rPr>
              <a:t>Comm. v. Foley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, 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Indiana Co., 2012 Pa. Super. 31, no. 2039WDA2009      (Feb. 15, 2012) (aff’d)</a:t>
            </a:r>
            <a:endParaRPr/>
          </a:p>
          <a:p>
            <a:pPr indent="0" lvl="1" marL="112713" rtl="0" algn="l">
              <a:spcBef>
                <a:spcPts val="1720"/>
              </a:spcBef>
              <a:spcAft>
                <a:spcPts val="0"/>
              </a:spcAft>
              <a:buSzPts val="2210"/>
              <a:buNone/>
            </a:pPr>
            <a:r>
              <a:rPr lang="en-US" sz="26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TX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: </a:t>
            </a:r>
            <a:r>
              <a:rPr i="1" lang="en-US" sz="2600">
                <a:latin typeface="Book Antiqua"/>
                <a:ea typeface="Book Antiqua"/>
                <a:cs typeface="Book Antiqua"/>
                <a:sym typeface="Book Antiqua"/>
              </a:rPr>
              <a:t>Noriega v. State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, 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Harris Co., no. 1435731 (Nov. 14, 2016) (aff’d)</a:t>
            </a:r>
            <a:endParaRPr/>
          </a:p>
          <a:p>
            <a:pPr indent="0" lvl="1" marL="112713" rtl="0" algn="l">
              <a:spcBef>
                <a:spcPts val="1780"/>
              </a:spcBef>
              <a:spcAft>
                <a:spcPts val="0"/>
              </a:spcAft>
              <a:buSzPts val="2210"/>
              <a:buNone/>
            </a:pPr>
            <a:r>
              <a:rPr lang="en-US" sz="26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VA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: </a:t>
            </a:r>
            <a:r>
              <a:rPr i="1" lang="en-US" sz="2600">
                <a:latin typeface="Book Antiqua"/>
                <a:ea typeface="Book Antiqua"/>
                <a:cs typeface="Book Antiqua"/>
                <a:sym typeface="Book Antiqua"/>
              </a:rPr>
              <a:t>Comm. v. Brady</a:t>
            </a:r>
            <a:r>
              <a:rPr i="1" lang="en-US" sz="2900">
                <a:latin typeface="Book Antiqua"/>
                <a:ea typeface="Book Antiqua"/>
                <a:cs typeface="Book Antiqua"/>
                <a:sym typeface="Book Antiqua"/>
              </a:rPr>
              <a:t>, 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Colonia Heights Co., no. CR11000494 (July 26, 2013)</a:t>
            </a:r>
            <a:endParaRPr/>
          </a:p>
          <a:p>
            <a:pPr indent="0" lvl="1" marL="112713" rtl="0" algn="l">
              <a:spcBef>
                <a:spcPts val="1720"/>
              </a:spcBef>
              <a:spcAft>
                <a:spcPts val="0"/>
              </a:spcAft>
              <a:buSzPts val="2210"/>
              <a:buNone/>
            </a:pPr>
            <a:r>
              <a:rPr lang="en-US" sz="26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WA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: State v. Fair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, King Co., no. 10-1-09274-5 (Jan. 12, 2017)</a:t>
            </a:r>
            <a:endParaRPr/>
          </a:p>
          <a:p>
            <a:pPr indent="-74929" lvl="1" marL="457200" rtl="0" algn="l">
              <a:spcBef>
                <a:spcPts val="16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>
              <a:latin typeface="Book Antiqua"/>
              <a:ea typeface="Book Antiqua"/>
              <a:cs typeface="Book Antiqua"/>
              <a:sym typeface="Book Antiqua"/>
            </a:endParaRPr>
          </a:p>
          <a:p>
            <a:pPr indent="-74929" lvl="1" marL="457200" rtl="0" algn="l"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7"/>
          <p:cNvSpPr txBox="1"/>
          <p:nvPr>
            <p:ph type="title"/>
          </p:nvPr>
        </p:nvSpPr>
        <p:spPr>
          <a:xfrm>
            <a:off x="304800" y="304800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 Antiqua"/>
              <a:buNone/>
            </a:pPr>
            <a:r>
              <a:rPr b="1" lang="en-US" u="sng">
                <a:latin typeface="Book Antiqua"/>
                <a:ea typeface="Book Antiqua"/>
                <a:cs typeface="Book Antiqua"/>
                <a:sym typeface="Book Antiqua"/>
              </a:rPr>
              <a:t>STRmix</a:t>
            </a:r>
            <a:endParaRPr b="1" u="sng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88" name="Google Shape;188;p27"/>
          <p:cNvSpPr txBox="1"/>
          <p:nvPr>
            <p:ph idx="1" type="body"/>
          </p:nvPr>
        </p:nvSpPr>
        <p:spPr>
          <a:xfrm>
            <a:off x="152400" y="1219200"/>
            <a:ext cx="89154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720"/>
              <a:buNone/>
            </a:pPr>
            <a:r>
              <a:rPr lang="en-US" sz="3200" u="sng">
                <a:latin typeface="Book Antiqua"/>
                <a:ea typeface="Book Antiqua"/>
                <a:cs typeface="Book Antiqua"/>
                <a:sym typeface="Book Antiqua"/>
              </a:rPr>
              <a:t>Admitted in </a:t>
            </a:r>
            <a:r>
              <a:rPr i="1" lang="en-US" sz="3200" u="sng">
                <a:latin typeface="Book Antiqua"/>
                <a:ea typeface="Book Antiqua"/>
                <a:cs typeface="Book Antiqua"/>
                <a:sym typeface="Book Antiqua"/>
              </a:rPr>
              <a:t>at least </a:t>
            </a:r>
            <a:r>
              <a:rPr b="1" lang="en-US" sz="32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six</a:t>
            </a:r>
            <a:r>
              <a:rPr lang="en-US" sz="3200" u="sng">
                <a:latin typeface="Book Antiqua"/>
                <a:ea typeface="Book Antiqua"/>
                <a:cs typeface="Book Antiqua"/>
                <a:sym typeface="Book Antiqua"/>
              </a:rPr>
              <a:t> jurisdictions:</a:t>
            </a:r>
            <a:endParaRPr/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SzPts val="850"/>
              <a:buNone/>
            </a:pPr>
            <a:r>
              <a:t/>
            </a:r>
            <a:endParaRPr sz="1000" u="sng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l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210"/>
              <a:buNone/>
            </a:pPr>
            <a:r>
              <a:rPr lang="en-US" sz="2600" u="sng">
                <a:solidFill>
                  <a:srgbClr val="D2533C"/>
                </a:solidFill>
                <a:latin typeface="Book Antiqua"/>
                <a:ea typeface="Book Antiqua"/>
                <a:cs typeface="Book Antiqua"/>
                <a:sym typeface="Book Antiqua"/>
              </a:rPr>
              <a:t>(maybe CA)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: </a:t>
            </a:r>
            <a:r>
              <a:rPr i="1" lang="en-US" sz="2600">
                <a:latin typeface="Book Antiqua"/>
                <a:ea typeface="Book Antiqua"/>
                <a:cs typeface="Book Antiqua"/>
                <a:sym typeface="Book Antiqua"/>
              </a:rPr>
              <a:t>People v. Davis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, 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San Joaquin Co., no. STK-CR-FE-2016-4780 (Dec. 18, 2017)</a:t>
            </a:r>
            <a:endParaRPr sz="1800" u="sng">
              <a:solidFill>
                <a:srgbClr val="D2533C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l">
              <a:spcBef>
                <a:spcPts val="1720"/>
              </a:spcBef>
              <a:spcAft>
                <a:spcPts val="0"/>
              </a:spcAft>
              <a:buClr>
                <a:srgbClr val="93A299"/>
              </a:buClr>
              <a:buSzPts val="2210"/>
              <a:buNone/>
            </a:pPr>
            <a:r>
              <a:rPr lang="en-US" sz="2600" u="sng">
                <a:solidFill>
                  <a:srgbClr val="D2533C"/>
                </a:solidFill>
                <a:latin typeface="Book Antiqua"/>
                <a:ea typeface="Book Antiqua"/>
                <a:cs typeface="Book Antiqua"/>
                <a:sym typeface="Book Antiqua"/>
              </a:rPr>
              <a:t>FL</a:t>
            </a:r>
            <a:r>
              <a:rPr lang="en-US" sz="2600">
                <a:solidFill>
                  <a:srgbClr val="292934"/>
                </a:solidFill>
                <a:latin typeface="Book Antiqua"/>
                <a:ea typeface="Book Antiqua"/>
                <a:cs typeface="Book Antiqua"/>
                <a:sym typeface="Book Antiqua"/>
              </a:rPr>
              <a:t>: </a:t>
            </a:r>
            <a:r>
              <a:rPr i="1" lang="en-US" sz="2600">
                <a:solidFill>
                  <a:srgbClr val="292934"/>
                </a:solidFill>
                <a:latin typeface="Book Antiqua"/>
                <a:ea typeface="Book Antiqua"/>
                <a:cs typeface="Book Antiqua"/>
                <a:sym typeface="Book Antiqua"/>
              </a:rPr>
              <a:t>State v. Cummings,</a:t>
            </a:r>
            <a:r>
              <a:rPr lang="en-US" sz="2600">
                <a:solidFill>
                  <a:srgbClr val="292934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1800">
                <a:solidFill>
                  <a:srgbClr val="292934"/>
                </a:solidFill>
                <a:latin typeface="Book Antiqua"/>
                <a:ea typeface="Book Antiqua"/>
                <a:cs typeface="Book Antiqua"/>
                <a:sym typeface="Book Antiqua"/>
              </a:rPr>
              <a:t>Manatee Co., no. 2016-CF-239 (May 12, 2017)</a:t>
            </a:r>
            <a:endParaRPr sz="1800">
              <a:solidFill>
                <a:srgbClr val="292934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l">
              <a:spcBef>
                <a:spcPts val="1720"/>
              </a:spcBef>
              <a:spcAft>
                <a:spcPts val="0"/>
              </a:spcAft>
              <a:buSzPts val="2210"/>
              <a:buNone/>
            </a:pPr>
            <a:r>
              <a:rPr lang="en-US" sz="26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MI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: </a:t>
            </a:r>
            <a:r>
              <a:rPr i="1" lang="en-US" sz="2600">
                <a:latin typeface="Book Antiqua"/>
                <a:ea typeface="Book Antiqua"/>
                <a:cs typeface="Book Antiqua"/>
                <a:sym typeface="Book Antiqua"/>
              </a:rPr>
              <a:t>People v. Muhammad,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Muskegon Co., no. 14-65263-FC (Dec. 17, 2015)</a:t>
            </a:r>
            <a:endParaRPr/>
          </a:p>
          <a:p>
            <a:pPr indent="0" lvl="1" marL="112713" rtl="0" algn="l">
              <a:spcBef>
                <a:spcPts val="1720"/>
              </a:spcBef>
              <a:spcAft>
                <a:spcPts val="0"/>
              </a:spcAft>
              <a:buSzPts val="2210"/>
              <a:buNone/>
            </a:pPr>
            <a:r>
              <a:rPr lang="en-US" sz="26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MN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: </a:t>
            </a:r>
            <a:r>
              <a:rPr i="1" lang="en-US" sz="2600">
                <a:latin typeface="Book Antiqua"/>
                <a:ea typeface="Book Antiqua"/>
                <a:cs typeface="Book Antiqua"/>
                <a:sym typeface="Book Antiqua"/>
              </a:rPr>
              <a:t>State v. Edwards et al., 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Anoka Co., no. 02CR-17-3290 (Nov. 14, 2017)</a:t>
            </a:r>
            <a:endParaRPr sz="1800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l">
              <a:spcBef>
                <a:spcPts val="1720"/>
              </a:spcBef>
              <a:spcAft>
                <a:spcPts val="0"/>
              </a:spcAft>
              <a:buSzPts val="2210"/>
              <a:buNone/>
            </a:pPr>
            <a:r>
              <a:rPr lang="en-US" sz="26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NY</a:t>
            </a:r>
            <a:r>
              <a:rPr lang="en-US" sz="260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: </a:t>
            </a:r>
            <a:r>
              <a:rPr i="1" lang="en-US" sz="2600">
                <a:latin typeface="Book Antiqua"/>
                <a:ea typeface="Book Antiqua"/>
                <a:cs typeface="Book Antiqua"/>
                <a:sym typeface="Book Antiqua"/>
              </a:rPr>
              <a:t>People v. Bullard-Daniel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,</a:t>
            </a:r>
            <a:r>
              <a:rPr lang="en-US" sz="2400"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Niagara Co., 42 N.Y.S.3d 714 (Mar. 10, 2016)</a:t>
            </a:r>
            <a:endParaRPr/>
          </a:p>
          <a:p>
            <a:pPr indent="0" lvl="1" marL="112713" rtl="0" algn="l">
              <a:spcBef>
                <a:spcPts val="1720"/>
              </a:spcBef>
              <a:spcAft>
                <a:spcPts val="0"/>
              </a:spcAft>
              <a:buSzPts val="2210"/>
              <a:buNone/>
            </a:pPr>
            <a:r>
              <a:rPr lang="en-US" sz="26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TX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: </a:t>
            </a:r>
            <a:r>
              <a:rPr i="1" lang="en-US" sz="2600">
                <a:latin typeface="Book Antiqua"/>
                <a:ea typeface="Book Antiqua"/>
                <a:cs typeface="Book Antiqua"/>
                <a:sym typeface="Book Antiqua"/>
              </a:rPr>
              <a:t>Smith v. State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, 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no. 121600139CR, 2017 WL 1534048 (Apr. 28, 2017)</a:t>
            </a:r>
            <a:endParaRPr/>
          </a:p>
          <a:p>
            <a:pPr indent="0" lvl="1" marL="112713" rtl="0" algn="l">
              <a:spcBef>
                <a:spcPts val="1720"/>
              </a:spcBef>
              <a:spcAft>
                <a:spcPts val="0"/>
              </a:spcAft>
              <a:buSzPts val="2210"/>
              <a:buNone/>
            </a:pPr>
            <a:r>
              <a:rPr lang="en-US" sz="2600" u="sng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WY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: </a:t>
            </a:r>
            <a:r>
              <a:rPr i="1" lang="en-US" sz="2600">
                <a:latin typeface="Book Antiqua"/>
                <a:ea typeface="Book Antiqua"/>
                <a:cs typeface="Book Antiqua"/>
                <a:sym typeface="Book Antiqua"/>
              </a:rPr>
              <a:t>State v. Fairbourn</a:t>
            </a:r>
            <a:r>
              <a:rPr lang="en-US" sz="2600">
                <a:latin typeface="Book Antiqua"/>
                <a:ea typeface="Book Antiqua"/>
                <a:cs typeface="Book Antiqua"/>
                <a:sym typeface="Book Antiqua"/>
              </a:rPr>
              <a:t>, </a:t>
            </a: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Sweetwater Co., no. CR16-178-L (Oct. 24, 2017)</a:t>
            </a:r>
            <a:endParaRPr/>
          </a:p>
          <a:p>
            <a:pPr indent="-74929" lvl="1" marL="457200" rtl="0" algn="l">
              <a:spcBef>
                <a:spcPts val="16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>
              <a:latin typeface="Book Antiqua"/>
              <a:ea typeface="Book Antiqua"/>
              <a:cs typeface="Book Antiqua"/>
              <a:sym typeface="Book Antiqua"/>
            </a:endParaRPr>
          </a:p>
          <a:p>
            <a:pPr indent="-74929" lvl="1" marL="457200" rtl="0" algn="l"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8"/>
          <p:cNvSpPr txBox="1"/>
          <p:nvPr>
            <p:ph type="title"/>
          </p:nvPr>
        </p:nvSpPr>
        <p:spPr>
          <a:xfrm>
            <a:off x="152400" y="304800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 Antiqua"/>
              <a:buNone/>
            </a:pPr>
            <a:r>
              <a:rPr b="1" lang="en-US" u="sng">
                <a:latin typeface="Book Antiqua"/>
                <a:ea typeface="Book Antiqua"/>
                <a:cs typeface="Book Antiqua"/>
                <a:sym typeface="Book Antiqua"/>
              </a:rPr>
              <a:t>Resources</a:t>
            </a:r>
            <a:endParaRPr b="1" u="sng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94" name="Google Shape;194;p28"/>
          <p:cNvSpPr txBox="1"/>
          <p:nvPr>
            <p:ph idx="1" type="body"/>
          </p:nvPr>
        </p:nvSpPr>
        <p:spPr>
          <a:xfrm>
            <a:off x="152400" y="1219200"/>
            <a:ext cx="87630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112713" rtl="0" algn="ctr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700"/>
              <a:buNone/>
            </a:pPr>
            <a:r>
              <a:rPr b="1" lang="en-US" u="sng">
                <a:latin typeface="Book Antiqua"/>
                <a:ea typeface="Book Antiqua"/>
                <a:cs typeface="Book Antiqua"/>
                <a:sym typeface="Book Antiqua"/>
              </a:rPr>
              <a:t>OSAC: Biology/DNA</a:t>
            </a:r>
            <a:endParaRPr/>
          </a:p>
          <a:p>
            <a:pPr indent="0" lvl="1" marL="112713" rtl="0" algn="ctr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700"/>
              <a:buNone/>
            </a:pPr>
            <a:r>
              <a:rPr lang="en-US" u="sng">
                <a:solidFill>
                  <a:schemeClr val="hlink"/>
                </a:solidFill>
                <a:latin typeface="Book Antiqua"/>
                <a:ea typeface="Book Antiqua"/>
                <a:cs typeface="Book Antiqua"/>
                <a:sym typeface="Book Antiqua"/>
                <a:hlinkClick r:id="rId3"/>
              </a:rPr>
              <a:t>https://www.nist.gov/topics/forensic-science/biological-data-interpretation-and-reporting-subcommittee</a:t>
            </a:r>
            <a:endParaRPr u="sng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l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190"/>
              <a:buNone/>
            </a:pPr>
            <a:r>
              <a:t/>
            </a:r>
            <a:endParaRPr sz="1400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l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190"/>
              <a:buNone/>
            </a:pPr>
            <a:r>
              <a:t/>
            </a:r>
            <a:endParaRPr sz="1400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ctr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700"/>
              <a:buNone/>
            </a:pPr>
            <a:r>
              <a:rPr b="1" lang="en-US" u="sng">
                <a:latin typeface="Book Antiqua"/>
                <a:ea typeface="Book Antiqua"/>
                <a:cs typeface="Book Antiqua"/>
                <a:sym typeface="Book Antiqua"/>
              </a:rPr>
              <a:t>NIST’s STRbase</a:t>
            </a:r>
            <a:endParaRPr b="1" u="sng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ctr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700"/>
              <a:buNone/>
            </a:pPr>
            <a:r>
              <a:rPr lang="en-US">
                <a:latin typeface="Book Antiqua"/>
                <a:ea typeface="Book Antiqua"/>
                <a:cs typeface="Book Antiqua"/>
                <a:sym typeface="Book Antiqua"/>
              </a:rPr>
              <a:t>See “Training Materials” and “Mixture Interpretation”</a:t>
            </a:r>
            <a:endParaRPr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ctr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530"/>
              <a:buNone/>
            </a:pPr>
            <a:r>
              <a:rPr lang="en-US" sz="1800" u="sng">
                <a:solidFill>
                  <a:schemeClr val="hlink"/>
                </a:solidFill>
                <a:latin typeface="Book Antiqua"/>
                <a:ea typeface="Book Antiqua"/>
                <a:cs typeface="Book Antiqua"/>
                <a:sym typeface="Book Antiqua"/>
                <a:hlinkClick r:id="rId4"/>
              </a:rPr>
              <a:t>https://strbase.nist.gov/</a:t>
            </a:r>
            <a:endParaRPr sz="1800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ctr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190"/>
              <a:buNone/>
            </a:pPr>
            <a:r>
              <a:t/>
            </a:r>
            <a:endParaRPr sz="1400" u="sng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ctr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190"/>
              <a:buNone/>
            </a:pPr>
            <a:r>
              <a:t/>
            </a:r>
            <a:endParaRPr sz="1400" u="sng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ctr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700"/>
              <a:buNone/>
            </a:pPr>
            <a:r>
              <a:rPr b="1" lang="en-US" u="sng">
                <a:latin typeface="Book Antiqua"/>
                <a:ea typeface="Book Antiqua"/>
                <a:cs typeface="Book Antiqua"/>
                <a:sym typeface="Book Antiqua"/>
              </a:rPr>
              <a:t>Innocence Network Complex DNA Working Group</a:t>
            </a:r>
            <a:endParaRPr/>
          </a:p>
          <a:p>
            <a:pPr indent="0" lvl="1" marL="112713" rtl="0" algn="ctr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530"/>
              <a:buNone/>
            </a:pPr>
            <a:r>
              <a:rPr lang="en-US" sz="1800" u="sng">
                <a:solidFill>
                  <a:schemeClr val="hlink"/>
                </a:solidFill>
                <a:latin typeface="Book Antiqua"/>
                <a:ea typeface="Book Antiqua"/>
                <a:cs typeface="Book Antiqua"/>
                <a:sym typeface="Book Antiqua"/>
                <a:hlinkClick r:id="rId5"/>
              </a:rPr>
              <a:t>https://www.yammer.com/complexdnaissuesinnocencenetwork/</a:t>
            </a:r>
            <a:endParaRPr sz="1800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ctr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190"/>
              <a:buNone/>
            </a:pPr>
            <a:r>
              <a:t/>
            </a:r>
            <a:endParaRPr b="1" sz="1400" u="sng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ctr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190"/>
              <a:buNone/>
            </a:pPr>
            <a:r>
              <a:t/>
            </a:r>
            <a:endParaRPr b="1" sz="1400" u="sng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ctr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530"/>
              <a:buNone/>
            </a:pPr>
            <a:r>
              <a:rPr b="1" lang="en-US" sz="1800" u="sng">
                <a:latin typeface="Book Antiqua"/>
                <a:ea typeface="Book Antiqua"/>
                <a:cs typeface="Book Antiqua"/>
                <a:sym typeface="Book Antiqua"/>
              </a:rPr>
              <a:t>SWGDAM </a:t>
            </a:r>
            <a:endParaRPr b="1" sz="1800" u="sng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ctr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530"/>
              <a:buNone/>
            </a:pPr>
            <a:r>
              <a:rPr lang="en-US" sz="1800">
                <a:latin typeface="Book Antiqua"/>
                <a:ea typeface="Book Antiqua"/>
                <a:cs typeface="Book Antiqua"/>
                <a:sym typeface="Book Antiqua"/>
              </a:rPr>
              <a:t>Guidelines for the Validation of Probabilistic Genotyping Systems</a:t>
            </a:r>
            <a:endParaRPr/>
          </a:p>
          <a:p>
            <a:pPr indent="0" lvl="1" marL="112713" rtl="0" algn="ctr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530"/>
              <a:buNone/>
            </a:pPr>
            <a:r>
              <a:rPr lang="en-US" sz="1800" u="sng">
                <a:solidFill>
                  <a:schemeClr val="hlink"/>
                </a:solidFill>
                <a:latin typeface="Book Antiqua"/>
                <a:ea typeface="Book Antiqua"/>
                <a:cs typeface="Book Antiqua"/>
                <a:sym typeface="Book Antiqua"/>
                <a:hlinkClick r:id="rId6"/>
              </a:rPr>
              <a:t>https://docs.wixstatic.com/ugd/4344b0_22776006b67c4a32a5ffc04fe3b56515.pdf</a:t>
            </a:r>
            <a:endParaRPr sz="1800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1" marL="112713" rtl="0" algn="ctr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1530"/>
              <a:buNone/>
            </a:pPr>
            <a:r>
              <a:t/>
            </a:r>
            <a:endParaRPr sz="1800"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9"/>
          <p:cNvSpPr txBox="1"/>
          <p:nvPr>
            <p:ph type="title"/>
          </p:nvPr>
        </p:nvSpPr>
        <p:spPr>
          <a:xfrm>
            <a:off x="2749750" y="838200"/>
            <a:ext cx="4033711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 Antiqua"/>
              <a:buNone/>
            </a:pPr>
            <a:r>
              <a:rPr lang="en-US" sz="3200" u="sng">
                <a:latin typeface="Book Antiqua"/>
                <a:ea typeface="Book Antiqua"/>
                <a:cs typeface="Book Antiqua"/>
                <a:sym typeface="Book Antiqua"/>
              </a:rPr>
              <a:t>Questions?</a:t>
            </a:r>
            <a:endParaRPr u="sng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201" name="Google Shape;201;p29"/>
          <p:cNvSpPr txBox="1"/>
          <p:nvPr>
            <p:ph idx="1" type="body"/>
          </p:nvPr>
        </p:nvSpPr>
        <p:spPr>
          <a:xfrm>
            <a:off x="253621" y="5562600"/>
            <a:ext cx="350520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510"/>
              <a:buNone/>
            </a:pPr>
            <a:r>
              <a:rPr lang="en-US" sz="600"/>
              <a:t>Image credit: </a:t>
            </a:r>
            <a:r>
              <a:rPr lang="en-US" sz="700"/>
              <a:t>www.governancenow.com</a:t>
            </a:r>
            <a:endParaRPr sz="600"/>
          </a:p>
        </p:txBody>
      </p:sp>
      <p:pic>
        <p:nvPicPr>
          <p:cNvPr descr="Image result for forensic dna image" id="202" name="Google Shape;202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4287" y="2128272"/>
            <a:ext cx="4532319" cy="338328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29"/>
          <p:cNvSpPr/>
          <p:nvPr/>
        </p:nvSpPr>
        <p:spPr>
          <a:xfrm>
            <a:off x="4607256" y="2971800"/>
            <a:ext cx="4572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Ira Gant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Staff Attorney, Innocence Program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Committee for Public Counsel Services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617-607-5771       </a:t>
            </a:r>
            <a:r>
              <a:rPr b="0" i="0" lang="en-US" sz="1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igant@publiccounsel.net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>
            <p:ph type="title"/>
          </p:nvPr>
        </p:nvSpPr>
        <p:spPr>
          <a:xfrm>
            <a:off x="228600" y="195275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Book Antiqua"/>
              <a:buNone/>
            </a:pPr>
            <a:r>
              <a:rPr b="1" lang="en-US" sz="3600" u="sng">
                <a:latin typeface="Book Antiqua"/>
                <a:ea typeface="Book Antiqua"/>
                <a:cs typeface="Book Antiqua"/>
                <a:sym typeface="Book Antiqua"/>
              </a:rPr>
              <a:t>Problems of Interpreting DNA Mixtures</a:t>
            </a:r>
            <a:endParaRPr b="1" sz="3600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5330900" y="6605575"/>
            <a:ext cx="117780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10"/>
              <a:buFont typeface="Arial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Image credit: </a:t>
            </a:r>
            <a:r>
              <a:rPr lang="en-US" sz="700">
                <a:solidFill>
                  <a:schemeClr val="dk1"/>
                </a:solidFill>
              </a:rPr>
              <a:t>nist.gov</a:t>
            </a:r>
            <a:endParaRPr b="0" i="0" sz="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Google Shape;10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8375" y="886988"/>
            <a:ext cx="4270248" cy="57185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447800"/>
            <a:ext cx="76371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5"/>
          <p:cNvSpPr txBox="1"/>
          <p:nvPr>
            <p:ph type="title"/>
          </p:nvPr>
        </p:nvSpPr>
        <p:spPr>
          <a:xfrm>
            <a:off x="228600" y="38100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Book Antiqua"/>
              <a:buNone/>
            </a:pPr>
            <a:r>
              <a:rPr b="1" lang="en-US" sz="3600" u="sng">
                <a:latin typeface="Book Antiqua"/>
                <a:ea typeface="Book Antiqua"/>
                <a:cs typeface="Book Antiqua"/>
                <a:sym typeface="Book Antiqua"/>
              </a:rPr>
              <a:t>Probabilistic Genotyping</a:t>
            </a:r>
            <a:endParaRPr b="1" sz="3600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762000" y="6096000"/>
            <a:ext cx="350520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10"/>
              <a:buFont typeface="Arial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Image credit: </a:t>
            </a:r>
            <a:r>
              <a:rPr b="0" i="0" lang="en-US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www.abajournal.com</a:t>
            </a:r>
            <a:endParaRPr b="0" i="0" sz="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9988" y="609600"/>
            <a:ext cx="8138160" cy="3139593"/>
          </a:xfrm>
          <a:prstGeom prst="rect">
            <a:avLst/>
          </a:prstGeom>
          <a:noFill/>
          <a:ln>
            <a:noFill/>
          </a:ln>
          <a:effectLst>
            <a:outerShdw blurRad="190500" rotWithShape="0" algn="tl">
              <a:srgbClr val="000000">
                <a:alpha val="69803"/>
              </a:srgbClr>
            </a:outerShdw>
          </a:effectLst>
        </p:spPr>
      </p:pic>
      <p:pic>
        <p:nvPicPr>
          <p:cNvPr id="118" name="Google Shape;11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331" y="3962400"/>
            <a:ext cx="9050236" cy="1554480"/>
          </a:xfrm>
          <a:prstGeom prst="rect">
            <a:avLst/>
          </a:prstGeom>
          <a:noFill/>
          <a:ln>
            <a:noFill/>
          </a:ln>
          <a:effectLst>
            <a:outerShdw blurRad="190500" rotWithShape="0" algn="tl">
              <a:srgbClr val="000000">
                <a:alpha val="69803"/>
              </a:srgbClr>
            </a:outerShdw>
          </a:effectLst>
        </p:spPr>
      </p:pic>
      <p:sp>
        <p:nvSpPr>
          <p:cNvPr id="119" name="Google Shape;119;p16"/>
          <p:cNvSpPr txBox="1"/>
          <p:nvPr/>
        </p:nvSpPr>
        <p:spPr>
          <a:xfrm>
            <a:off x="280386" y="5844540"/>
            <a:ext cx="8620125" cy="655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r>
              <a:rPr b="1" i="0" lang="en-US" sz="24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TrueAllele				STRmix</a:t>
            </a:r>
            <a:endParaRPr b="1" i="0" sz="2400" u="none" cap="none" strike="noStrike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title"/>
          </p:nvPr>
        </p:nvSpPr>
        <p:spPr>
          <a:xfrm>
            <a:off x="228600" y="38100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Book Antiqua"/>
              <a:buNone/>
            </a:pPr>
            <a:r>
              <a:rPr b="1" lang="en-US" sz="3600" u="sng">
                <a:latin typeface="Book Antiqua"/>
                <a:ea typeface="Book Antiqua"/>
                <a:cs typeface="Book Antiqua"/>
                <a:sym typeface="Book Antiqua"/>
              </a:rPr>
              <a:t>TrueAllele – Sample Results</a:t>
            </a:r>
            <a:endParaRPr b="1" sz="3600">
              <a:latin typeface="Book Antiqua"/>
              <a:ea typeface="Book Antiqua"/>
              <a:cs typeface="Book Antiqua"/>
              <a:sym typeface="Book Antiqua"/>
            </a:endParaRPr>
          </a:p>
        </p:txBody>
      </p:sp>
      <p:pic>
        <p:nvPicPr>
          <p:cNvPr id="125" name="Google Shape;12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436" y="1693485"/>
            <a:ext cx="8939661" cy="3108874"/>
          </a:xfrm>
          <a:prstGeom prst="rect">
            <a:avLst/>
          </a:prstGeom>
          <a:noFill/>
          <a:ln cap="flat" cmpd="sng" w="9525">
            <a:solidFill>
              <a:srgbClr val="292934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292100" rotWithShape="0" algn="tl" dir="2700000" dist="139700">
              <a:srgbClr val="333333">
                <a:alpha val="64709"/>
              </a:srgbClr>
            </a:outerShdw>
          </a:effectLst>
        </p:spPr>
      </p:pic>
      <p:sp>
        <p:nvSpPr>
          <p:cNvPr id="126" name="Google Shape;126;p17"/>
          <p:cNvSpPr/>
          <p:nvPr/>
        </p:nvSpPr>
        <p:spPr>
          <a:xfrm>
            <a:off x="0" y="2302975"/>
            <a:ext cx="8481000" cy="2055600"/>
          </a:xfrm>
          <a:prstGeom prst="ellipse">
            <a:avLst/>
          </a:prstGeom>
          <a:noFill/>
          <a:ln cap="flat" cmpd="sng" w="2642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/>
          <p:nvPr>
            <p:ph type="title"/>
          </p:nvPr>
        </p:nvSpPr>
        <p:spPr>
          <a:xfrm>
            <a:off x="228600" y="38100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Book Antiqua"/>
              <a:buNone/>
            </a:pPr>
            <a:r>
              <a:rPr b="1" lang="en-US" sz="3600" u="sng">
                <a:latin typeface="Book Antiqua"/>
                <a:ea typeface="Book Antiqua"/>
                <a:cs typeface="Book Antiqua"/>
                <a:sym typeface="Book Antiqua"/>
              </a:rPr>
              <a:t>Get Familiar with Likelihood Ratio</a:t>
            </a:r>
            <a:endParaRPr b="1" sz="3600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32" name="Google Shape;132;p18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Likelihood Ratio (LR) 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A match between the SAMPLE and the DEFENDANT is 8 million times MORE PROBABLE than a random match to an unrelated individual person in the Caucasian population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82880" lvl="0" marL="182880" rtl="0" algn="l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Different than Random Match Probability (RMP) from standard DNA analysis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i="1" lang="en-US">
                <a:latin typeface="Times New Roman"/>
                <a:ea typeface="Times New Roman"/>
                <a:cs typeface="Times New Roman"/>
                <a:sym typeface="Times New Roman"/>
              </a:rPr>
              <a:t>The probability of randomly selecting an unrelated individual with this DNA profile is approximately 1 in 8 quadrillion in the US Caucasian population</a:t>
            </a:r>
            <a:endParaRPr/>
          </a:p>
          <a:p>
            <a:pPr indent="-53339" lvl="0" marL="1828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/>
          <p:nvPr>
            <p:ph type="title"/>
          </p:nvPr>
        </p:nvSpPr>
        <p:spPr>
          <a:xfrm>
            <a:off x="228600" y="38100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Book Antiqua"/>
              <a:buNone/>
            </a:pPr>
            <a:r>
              <a:rPr b="1" lang="en-US" sz="3600" u="sng">
                <a:latin typeface="Book Antiqua"/>
                <a:ea typeface="Book Antiqua"/>
                <a:cs typeface="Book Antiqua"/>
                <a:sym typeface="Book Antiqua"/>
              </a:rPr>
              <a:t>Some limitations . . .</a:t>
            </a:r>
            <a:endParaRPr b="1" sz="3600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38" name="Google Shape;138;p19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Likelihood Ratio (LR) 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A match between the SAMPLE and the DEFENDANT is 8 million times MORE PROBABLE than a random match to an unrelated individual person in the Caucasian population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82880" lvl="0" marL="182880" rtl="0" algn="l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Different than Random Match Probability (RMP) from standard DNA analysis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i="1" lang="en-US">
                <a:latin typeface="Times New Roman"/>
                <a:ea typeface="Times New Roman"/>
                <a:cs typeface="Times New Roman"/>
                <a:sym typeface="Times New Roman"/>
              </a:rPr>
              <a:t>The probability of randomly selecting an unrelated individual with this DNA profile is approximately 1 in 8 quadrillion in the US Caucasian population</a:t>
            </a:r>
            <a:endParaRPr/>
          </a:p>
          <a:p>
            <a:pPr indent="-53339" lvl="0" marL="1828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19"/>
          <p:cNvSpPr/>
          <p:nvPr/>
        </p:nvSpPr>
        <p:spPr>
          <a:xfrm>
            <a:off x="5791200" y="2286000"/>
            <a:ext cx="1295400" cy="533400"/>
          </a:xfrm>
          <a:prstGeom prst="ellipse">
            <a:avLst/>
          </a:prstGeom>
          <a:noFill/>
          <a:ln cap="flat" cmpd="sng" w="571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9"/>
          <p:cNvSpPr/>
          <p:nvPr/>
        </p:nvSpPr>
        <p:spPr>
          <a:xfrm>
            <a:off x="5029200" y="4191000"/>
            <a:ext cx="1295400" cy="533400"/>
          </a:xfrm>
          <a:prstGeom prst="ellipse">
            <a:avLst/>
          </a:prstGeom>
          <a:noFill/>
          <a:ln cap="flat" cmpd="sng" w="571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/>
          <p:nvPr>
            <p:ph type="title"/>
          </p:nvPr>
        </p:nvSpPr>
        <p:spPr>
          <a:xfrm>
            <a:off x="304800" y="381000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 Antiqua"/>
              <a:buNone/>
            </a:pPr>
            <a:r>
              <a:rPr b="1" lang="en-US" u="sng">
                <a:latin typeface="Book Antiqua"/>
                <a:ea typeface="Book Antiqua"/>
                <a:cs typeface="Book Antiqua"/>
                <a:sym typeface="Book Antiqua"/>
              </a:rPr>
              <a:t>Should I seek PG for a MNT?</a:t>
            </a:r>
            <a:endParaRPr b="1" u="sng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46" name="Google Shape;146;p20"/>
          <p:cNvSpPr txBox="1"/>
          <p:nvPr>
            <p:ph idx="1" type="body"/>
          </p:nvPr>
        </p:nvSpPr>
        <p:spPr>
          <a:xfrm>
            <a:off x="228600" y="1295400"/>
            <a:ext cx="88392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2380"/>
              <a:buChar char="•"/>
            </a:pPr>
            <a:r>
              <a:rPr lang="en-US" sz="2800">
                <a:latin typeface="Book Antiqua"/>
                <a:ea typeface="Book Antiqua"/>
                <a:cs typeface="Book Antiqua"/>
                <a:sym typeface="Book Antiqua"/>
              </a:rPr>
              <a:t>Is this a strong non-DNA case?</a:t>
            </a:r>
            <a:endParaRPr/>
          </a:p>
          <a:p>
            <a:pPr indent="-182880" lvl="0" marL="182880" rtl="0" algn="l">
              <a:spcBef>
                <a:spcPts val="1200"/>
              </a:spcBef>
              <a:spcAft>
                <a:spcPts val="0"/>
              </a:spcAft>
              <a:buSzPts val="2380"/>
              <a:buChar char="•"/>
            </a:pPr>
            <a:r>
              <a:rPr lang="en-US" sz="2800">
                <a:latin typeface="Book Antiqua"/>
                <a:ea typeface="Book Antiqua"/>
                <a:cs typeface="Book Antiqua"/>
                <a:sym typeface="Book Antiqua"/>
              </a:rPr>
              <a:t>Are you at risk of including your client by a weak LR result?</a:t>
            </a:r>
            <a:endParaRPr/>
          </a:p>
          <a:p>
            <a:pPr indent="-182562" lvl="1" marL="633413" rtl="0" algn="l">
              <a:spcBef>
                <a:spcPts val="1680"/>
              </a:spcBef>
              <a:spcAft>
                <a:spcPts val="0"/>
              </a:spcAft>
              <a:buSzPts val="2040"/>
              <a:buChar char="•"/>
            </a:pPr>
            <a:r>
              <a:rPr lang="en-US" sz="2400" u="sng">
                <a:latin typeface="Book Antiqua"/>
                <a:ea typeface="Book Antiqua"/>
                <a:cs typeface="Book Antiqua"/>
                <a:sym typeface="Book Antiqua"/>
              </a:rPr>
              <a:t>Understand the lab’s reporting standards</a:t>
            </a:r>
            <a:r>
              <a:rPr lang="en-US" sz="2400">
                <a:latin typeface="Book Antiqua"/>
                <a:ea typeface="Book Antiqua"/>
                <a:cs typeface="Book Antiqua"/>
                <a:sym typeface="Book Antiqua"/>
              </a:rPr>
              <a:t>:</a:t>
            </a:r>
            <a:endParaRPr/>
          </a:p>
          <a:p>
            <a:pPr indent="-182562" lvl="2" marL="1195388" rtl="0" algn="l">
              <a:spcBef>
                <a:spcPts val="0"/>
              </a:spcBef>
              <a:spcAft>
                <a:spcPts val="0"/>
              </a:spcAft>
              <a:buSzPts val="2160"/>
              <a:buChar char="•"/>
            </a:pPr>
            <a:r>
              <a:rPr lang="en-US" sz="2400">
                <a:latin typeface="Book Antiqua"/>
                <a:ea typeface="Book Antiqua"/>
                <a:cs typeface="Book Antiqua"/>
                <a:sym typeface="Book Antiqua"/>
              </a:rPr>
              <a:t>Does the lab have a cutoff for reporting results?</a:t>
            </a:r>
            <a:endParaRPr/>
          </a:p>
          <a:p>
            <a:pPr indent="-182562" lvl="2" marL="1195388" rtl="0" algn="l">
              <a:spcBef>
                <a:spcPts val="1200"/>
              </a:spcBef>
              <a:spcAft>
                <a:spcPts val="0"/>
              </a:spcAft>
              <a:buSzPts val="2160"/>
              <a:buChar char="•"/>
            </a:pPr>
            <a:r>
              <a:rPr lang="en-US" sz="2400">
                <a:latin typeface="Book Antiqua"/>
                <a:ea typeface="Book Antiqua"/>
                <a:cs typeface="Book Antiqua"/>
                <a:sym typeface="Book Antiqua"/>
              </a:rPr>
              <a:t>Understand the language the lab will use to express an exclusion</a:t>
            </a:r>
            <a:endParaRPr/>
          </a:p>
          <a:p>
            <a:pPr indent="-182880" lvl="0" marL="182880" rtl="0" algn="l">
              <a:spcBef>
                <a:spcPts val="1760"/>
              </a:spcBef>
              <a:spcAft>
                <a:spcPts val="0"/>
              </a:spcAft>
              <a:buSzPts val="2380"/>
              <a:buChar char="•"/>
            </a:pPr>
            <a:r>
              <a:rPr lang="en-US" sz="2800">
                <a:latin typeface="Book Antiqua"/>
                <a:ea typeface="Book Antiqua"/>
                <a:cs typeface="Book Antiqua"/>
                <a:sym typeface="Book Antiqua"/>
              </a:rPr>
              <a:t>Do you have access to multiple mixture interpretation software programs?</a:t>
            </a:r>
            <a:endParaRPr/>
          </a:p>
          <a:p>
            <a:pPr indent="-74929" lvl="1" marL="457200" rtl="0" algn="l"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/>
          <p:nvPr>
            <p:ph type="title"/>
          </p:nvPr>
        </p:nvSpPr>
        <p:spPr>
          <a:xfrm>
            <a:off x="304800" y="381000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 Antiqua"/>
              <a:buNone/>
            </a:pPr>
            <a:r>
              <a:rPr b="1" lang="en-US" u="sng">
                <a:latin typeface="Book Antiqua"/>
                <a:ea typeface="Book Antiqua"/>
                <a:cs typeface="Book Antiqua"/>
                <a:sym typeface="Book Antiqua"/>
              </a:rPr>
              <a:t>Should I seek PG for a MNT?</a:t>
            </a:r>
            <a:endParaRPr b="1" u="sng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52" name="Google Shape;152;p21"/>
          <p:cNvSpPr txBox="1"/>
          <p:nvPr>
            <p:ph idx="1" type="body"/>
          </p:nvPr>
        </p:nvSpPr>
        <p:spPr>
          <a:xfrm>
            <a:off x="228600" y="1219200"/>
            <a:ext cx="88392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2380"/>
              <a:buChar char="•"/>
            </a:pPr>
            <a:r>
              <a:rPr lang="en-US" sz="2800">
                <a:latin typeface="Book Antiqua"/>
                <a:ea typeface="Book Antiqua"/>
                <a:cs typeface="Book Antiqua"/>
                <a:sym typeface="Book Antiqua"/>
              </a:rPr>
              <a:t>Does prior DNA testing tell you anything about the crime scene evidence?</a:t>
            </a:r>
            <a:endParaRPr/>
          </a:p>
          <a:p>
            <a:pPr indent="-182562" lvl="1" marL="633413" rtl="0" algn="l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 sz="2400">
                <a:latin typeface="Book Antiqua"/>
                <a:ea typeface="Book Antiqua"/>
                <a:cs typeface="Book Antiqua"/>
                <a:sym typeface="Book Antiqua"/>
              </a:rPr>
              <a:t>Number of contributors</a:t>
            </a:r>
            <a:endParaRPr/>
          </a:p>
          <a:p>
            <a:pPr indent="-182562" lvl="1" marL="633413" rtl="0" algn="l"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 sz="2400">
                <a:latin typeface="Book Antiqua"/>
                <a:ea typeface="Book Antiqua"/>
                <a:cs typeface="Book Antiqua"/>
                <a:sym typeface="Book Antiqua"/>
              </a:rPr>
              <a:t>Quality of DNA</a:t>
            </a:r>
            <a:endParaRPr/>
          </a:p>
          <a:p>
            <a:pPr indent="-182880" lvl="0" marL="182880" rtl="0" algn="l">
              <a:spcBef>
                <a:spcPts val="1760"/>
              </a:spcBef>
              <a:spcAft>
                <a:spcPts val="0"/>
              </a:spcAft>
              <a:buSzPts val="2380"/>
              <a:buChar char="•"/>
            </a:pPr>
            <a:r>
              <a:rPr lang="en-US" sz="2800">
                <a:latin typeface="Book Antiqua"/>
                <a:ea typeface="Book Antiqua"/>
                <a:cs typeface="Book Antiqua"/>
                <a:sym typeface="Book Antiqua"/>
              </a:rPr>
              <a:t>Do “non-DNA” facts inform your interpretation?</a:t>
            </a:r>
            <a:endParaRPr/>
          </a:p>
          <a:p>
            <a:pPr indent="-182562" lvl="1" marL="620713" rtl="0" algn="l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 sz="2400" u="sng">
                <a:latin typeface="Book Antiqua"/>
                <a:ea typeface="Book Antiqua"/>
                <a:cs typeface="Book Antiqua"/>
                <a:sym typeface="Book Antiqua"/>
              </a:rPr>
              <a:t>Who should be included in the mixture?</a:t>
            </a:r>
            <a:endParaRPr/>
          </a:p>
          <a:p>
            <a:pPr indent="-182562" lvl="2" marL="854075" rtl="0" algn="l">
              <a:spcBef>
                <a:spcPts val="0"/>
              </a:spcBef>
              <a:spcAft>
                <a:spcPts val="0"/>
              </a:spcAft>
              <a:buSzPts val="2160"/>
              <a:buChar char="•"/>
            </a:pPr>
            <a:r>
              <a:rPr lang="en-US" sz="2400">
                <a:latin typeface="Book Antiqua"/>
                <a:ea typeface="Book Antiqua"/>
                <a:cs typeface="Book Antiqua"/>
                <a:sym typeface="Book Antiqua"/>
              </a:rPr>
              <a:t>Victim</a:t>
            </a:r>
            <a:endParaRPr/>
          </a:p>
          <a:p>
            <a:pPr indent="-182562" lvl="2" marL="854075" rtl="0" algn="l">
              <a:spcBef>
                <a:spcPts val="0"/>
              </a:spcBef>
              <a:spcAft>
                <a:spcPts val="0"/>
              </a:spcAft>
              <a:buSzPts val="2160"/>
              <a:buChar char="•"/>
            </a:pPr>
            <a:r>
              <a:rPr lang="en-US" sz="2400">
                <a:latin typeface="Book Antiqua"/>
                <a:ea typeface="Book Antiqua"/>
                <a:cs typeface="Book Antiqua"/>
                <a:sym typeface="Book Antiqua"/>
              </a:rPr>
              <a:t>Alternative Suspects</a:t>
            </a:r>
            <a:endParaRPr/>
          </a:p>
          <a:p>
            <a:pPr indent="-182562" lvl="2" marL="854075" rtl="0" algn="l">
              <a:spcBef>
                <a:spcPts val="0"/>
              </a:spcBef>
              <a:spcAft>
                <a:spcPts val="0"/>
              </a:spcAft>
              <a:buSzPts val="2160"/>
              <a:buChar char="•"/>
            </a:pPr>
            <a:r>
              <a:rPr lang="en-US" sz="2400">
                <a:latin typeface="Book Antiqua"/>
                <a:ea typeface="Book Antiqua"/>
                <a:cs typeface="Book Antiqua"/>
                <a:sym typeface="Book Antiqua"/>
              </a:rPr>
              <a:t>Relatives</a:t>
            </a:r>
            <a:endParaRPr/>
          </a:p>
          <a:p>
            <a:pPr indent="-182880" lvl="0" marL="182880" rtl="0" algn="l">
              <a:spcBef>
                <a:spcPts val="1760"/>
              </a:spcBef>
              <a:spcAft>
                <a:spcPts val="0"/>
              </a:spcAft>
              <a:buSzPts val="2380"/>
              <a:buChar char="•"/>
            </a:pPr>
            <a:r>
              <a:rPr lang="en-US" sz="2800">
                <a:latin typeface="Book Antiqua"/>
                <a:ea typeface="Book Antiqua"/>
                <a:cs typeface="Book Antiqua"/>
                <a:sym typeface="Book Antiqua"/>
              </a:rPr>
              <a:t>Will the lab run multiple hypotheses?</a:t>
            </a:r>
            <a:endParaRPr/>
          </a:p>
          <a:p>
            <a:pPr indent="-74929" lvl="1" marL="457200" rtl="0" algn="l"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