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6" r:id="rId5"/>
    <p:sldId id="258" r:id="rId6"/>
    <p:sldId id="260" r:id="rId7"/>
    <p:sldId id="261" r:id="rId8"/>
    <p:sldId id="267" r:id="rId9"/>
    <p:sldId id="262" r:id="rId10"/>
    <p:sldId id="263" r:id="rId11"/>
    <p:sldId id="264" r:id="rId12"/>
    <p:sldId id="268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41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E2B3-0414-DC4C-B56D-43CA0B38D9C7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6F3E-6F58-FF40-8EFF-48BAFDB6E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part:</a:t>
            </a:r>
            <a:r>
              <a:rPr lang="en-US" baseline="0" dirty="0" smtClean="0"/>
              <a:t> How can they prove likely to reoffend unless confined to a secure facility if he spends a year in community </a:t>
            </a:r>
            <a:r>
              <a:rPr lang="en-US" baseline="0" smtClean="0"/>
              <a:t>without reoffending?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6F3E-6F58-FF40-8EFF-48BAFDB6EE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</a:t>
            </a:r>
            <a:r>
              <a:rPr lang="en-US" baseline="0" dirty="0" smtClean="0"/>
              <a:t> they want to do with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6F3E-6F58-FF40-8EFF-48BAFDB6EE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35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Tennen</a:t>
            </a:r>
            <a:r>
              <a:rPr lang="en-US" baseline="0" dirty="0" smtClean="0"/>
              <a:t> sure we’ll win.</a:t>
            </a:r>
          </a:p>
          <a:p>
            <a:r>
              <a:rPr lang="en-US" baseline="0" dirty="0" smtClean="0"/>
              <a:t>I’m sure </a:t>
            </a:r>
            <a:r>
              <a:rPr lang="en-US" baseline="0" smtClean="0"/>
              <a:t>we should.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F6F3E-6F58-FF40-8EFF-48BAFDB6EE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76411"/>
            <a:ext cx="7239000" cy="1470025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Curiouser</a:t>
            </a:r>
            <a:r>
              <a:rPr lang="en-US" sz="4800" dirty="0" smtClean="0"/>
              <a:t> &amp; </a:t>
            </a:r>
            <a:r>
              <a:rPr lang="en-US" sz="4800" dirty="0" err="1" smtClean="0"/>
              <a:t>Curiouser</a:t>
            </a:r>
            <a:r>
              <a:rPr lang="en-US" sz="4800" dirty="0"/>
              <a:t>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99" y="5234485"/>
            <a:ext cx="7073801" cy="73601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What’s New in SDP Case Law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6379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521266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Spring</a:t>
            </a:r>
            <a:r>
              <a:rPr lang="en-US" dirty="0"/>
              <a:t>, 94 Mass. App. Ct. 310 (10/24/18)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Possession of child porn alone does not necessarily place the child depicted </a:t>
            </a:r>
            <a:r>
              <a:rPr lang="en-US" sz="3600" dirty="0"/>
              <a:t>in reasonable apprehension of a future contact sex </a:t>
            </a:r>
            <a:r>
              <a:rPr lang="en-US" sz="3600" dirty="0" smtClean="0"/>
              <a:t>offense. </a:t>
            </a:r>
            <a:r>
              <a:rPr lang="en-US" sz="3600" dirty="0"/>
              <a:t>I</a:t>
            </a:r>
            <a:r>
              <a:rPr lang="en-US" sz="3600" dirty="0" smtClean="0"/>
              <a:t>t </a:t>
            </a:r>
            <a:r>
              <a:rPr lang="en-US" sz="3600" dirty="0"/>
              <a:t>therefore does not, in and of itself, satisfy the definition of the statutory term “</a:t>
            </a:r>
            <a:r>
              <a:rPr lang="en-US" sz="3600" dirty="0" smtClean="0"/>
              <a:t>menace.”</a:t>
            </a:r>
            <a:r>
              <a:rPr lang="en-US" sz="3600" dirty="0"/>
              <a:t> 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729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518" y="271607"/>
            <a:ext cx="8461332" cy="149029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Gardner</a:t>
            </a:r>
            <a:r>
              <a:rPr lang="en-US" dirty="0"/>
              <a:t>, 480 Mass. </a:t>
            </a:r>
            <a:r>
              <a:rPr lang="en-US" dirty="0" smtClean="0"/>
              <a:t>551 (</a:t>
            </a:r>
            <a:r>
              <a:rPr lang="en-US" dirty="0"/>
              <a:t>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517" y="1761899"/>
            <a:ext cx="8605881" cy="4752813"/>
          </a:xfrm>
        </p:spPr>
        <p:txBody>
          <a:bodyPr>
            <a:noAutofit/>
          </a:bodyPr>
          <a:lstStyle/>
          <a:p>
            <a:r>
              <a:rPr lang="en-US" sz="3600" dirty="0"/>
              <a:t>Facts:  DA forgets to file SDP petition prior to defendant’s completion of Mass. sex offender sentence. Defendant is released, then arrested in Mass. for violating a city ordinance. He is sent to serve </a:t>
            </a:r>
            <a:r>
              <a:rPr lang="en-US" sz="3600" dirty="0" smtClean="0"/>
              <a:t>sentence </a:t>
            </a:r>
            <a:r>
              <a:rPr lang="en-US" sz="3600" dirty="0"/>
              <a:t>in </a:t>
            </a:r>
            <a:r>
              <a:rPr lang="en-US" sz="3600" dirty="0" smtClean="0"/>
              <a:t>RI for parole violation. </a:t>
            </a:r>
            <a:r>
              <a:rPr lang="en-US" sz="3600" dirty="0"/>
              <a:t>RI obligingly sends him back to Mass. to serve RI sentences under N.E. Interstate Compact.</a:t>
            </a:r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2782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65399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Gardner</a:t>
            </a:r>
            <a:r>
              <a:rPr lang="en-US" dirty="0"/>
              <a:t>, 480 Mass. 551 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1949823"/>
            <a:ext cx="8167077" cy="4517407"/>
          </a:xfrm>
        </p:spPr>
        <p:txBody>
          <a:bodyPr>
            <a:normAutofit/>
          </a:bodyPr>
          <a:lstStyle/>
          <a:p>
            <a:r>
              <a:rPr lang="en-US" sz="4000" dirty="0"/>
              <a:t>Holding: “The Legislature intended SDP commitment to extend only to those prisoners who are in Massachusetts custody, serving a Massachusetts sentence, at the time the Commonwealth files a commitment petition</a:t>
            </a:r>
            <a:r>
              <a:rPr lang="mr-IN" sz="4000" dirty="0"/>
              <a:t>…</a:t>
            </a:r>
            <a:r>
              <a:rPr lang="en-US" sz="4000" dirty="0" smtClean="0"/>
              <a:t>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919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R.B., petitioner</a:t>
            </a:r>
            <a:r>
              <a:rPr lang="en-US" dirty="0"/>
              <a:t>, 479 Mass. 712 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46" y="1724179"/>
            <a:ext cx="8342529" cy="4749236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The good part</a:t>
            </a:r>
            <a:r>
              <a:rPr lang="en-US" sz="3200" dirty="0" smtClean="0"/>
              <a:t>: due </a:t>
            </a:r>
            <a:r>
              <a:rPr lang="en-US" sz="3200" dirty="0"/>
              <a:t>to the liberty interests involved, unpreserved errors in SDP </a:t>
            </a:r>
            <a:r>
              <a:rPr lang="en-US" sz="3200" dirty="0" smtClean="0"/>
              <a:t>cases </a:t>
            </a:r>
            <a:r>
              <a:rPr lang="en-US" sz="3200" dirty="0"/>
              <a:t>are to be reviewed for a substantial risk of a miscarriage of justice. </a:t>
            </a:r>
          </a:p>
          <a:p>
            <a:r>
              <a:rPr lang="en-US" sz="3200" i="1" dirty="0" smtClean="0"/>
              <a:t>The bad</a:t>
            </a:r>
            <a:r>
              <a:rPr lang="en-US" sz="3200" dirty="0" smtClean="0"/>
              <a:t>: Judge </a:t>
            </a:r>
            <a:r>
              <a:rPr lang="en-US" sz="3200" dirty="0"/>
              <a:t>properly admitted twenty-four year-old report of a psych </a:t>
            </a:r>
            <a:r>
              <a:rPr lang="en-US" sz="3200" dirty="0" err="1"/>
              <a:t>eval</a:t>
            </a:r>
            <a:r>
              <a:rPr lang="en-US" sz="3200" dirty="0"/>
              <a:t> in which the defendant disclosed additional appalling details of the crime leading to his first juvenile conviction because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6481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R.B., petitioner</a:t>
            </a:r>
            <a:r>
              <a:rPr lang="en-US" dirty="0"/>
              <a:t>, 479 Mass. 712 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38" y="1738923"/>
            <a:ext cx="8342923" cy="4669691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“ psychological records, including juvenile records, are expressly admissible under  G.L. c. 123A, § 9; </a:t>
            </a:r>
          </a:p>
          <a:p>
            <a:pPr lvl="0"/>
            <a:r>
              <a:rPr lang="en-US" sz="2800" dirty="0"/>
              <a:t>“The report was not protected by the psychotherapist-patient privilege as it was introduced as evidence of the petitioner's mental condition … and “not as a confession or admission of guilt” with respect to the offense; and</a:t>
            </a:r>
          </a:p>
          <a:p>
            <a:pPr lvl="0"/>
            <a:r>
              <a:rPr lang="en-US" sz="2800" dirty="0"/>
              <a:t>The defendant was advised at the time that the interview would not be confidential.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84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2"/>
            <a:ext cx="7583488" cy="1579859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Crittenden v. Commonwealth</a:t>
            </a:r>
            <a:r>
              <a:rPr lang="en-US" dirty="0"/>
              <a:t>, 481 Mass. 1028 (1/28/19)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949824"/>
            <a:ext cx="7778383" cy="455648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Issue</a:t>
            </a:r>
            <a:r>
              <a:rPr lang="en-US" sz="4000" dirty="0"/>
              <a:t>:  Whether Ch. 123 Sec. 18 report can be disseminated for Ch. 123A purposes.</a:t>
            </a:r>
          </a:p>
          <a:p>
            <a:r>
              <a:rPr lang="en-US" sz="4000" dirty="0"/>
              <a:t>Holding:  </a:t>
            </a:r>
            <a:r>
              <a:rPr lang="en-US" sz="4000" dirty="0" smtClean="0"/>
              <a:t>Other relief available. Wait </a:t>
            </a:r>
            <a:r>
              <a:rPr lang="en-US" sz="4000" dirty="0"/>
              <a:t>until after trial and then file the appeal</a:t>
            </a:r>
            <a:r>
              <a:rPr lang="en-US" sz="4000" dirty="0" smtClean="0"/>
              <a:t>. </a:t>
            </a:r>
            <a:r>
              <a:rPr lang="en-US" sz="4000" dirty="0"/>
              <a:t>G. L. c. 231, § 118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8117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541" y="295833"/>
            <a:ext cx="7583488" cy="1472398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Ortiz</a:t>
            </a:r>
            <a:r>
              <a:rPr lang="en-US" dirty="0"/>
              <a:t>, 93 Mass. App. Ct. 381 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182" y="1842363"/>
            <a:ext cx="8276125" cy="46248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Even </a:t>
            </a:r>
            <a:r>
              <a:rPr lang="en-US" sz="2400" dirty="0"/>
              <a:t>though Sec. 14(c) permits admission of “any other evidence tending to show that such person is or is not a sexually dangerous person” without a </a:t>
            </a:r>
            <a:r>
              <a:rPr lang="en-US" sz="2400" u="sng" dirty="0" err="1"/>
              <a:t>Daubert</a:t>
            </a:r>
            <a:r>
              <a:rPr lang="en-US" sz="2400" u="sng" dirty="0"/>
              <a:t>/</a:t>
            </a:r>
            <a:r>
              <a:rPr lang="en-US" sz="2400" u="sng" dirty="0" err="1"/>
              <a:t>Lanigan</a:t>
            </a:r>
            <a:r>
              <a:rPr lang="en-US" sz="2400" dirty="0"/>
              <a:t> hearing,</a:t>
            </a:r>
          </a:p>
          <a:p>
            <a:r>
              <a:rPr lang="en-US" sz="2400" dirty="0"/>
              <a:t>judge properly excluded evidence that defendant showed no deviant arousal as measured by the P.P.G. because:</a:t>
            </a:r>
          </a:p>
          <a:p>
            <a:pPr lvl="0"/>
            <a:r>
              <a:rPr lang="en-US" sz="2400" dirty="0"/>
              <a:t>The P.P.G. is “not expressly made admissible by statute, nor [is it] an essential part of the qualified examiners' evaluation as set out in the statute;” and</a:t>
            </a:r>
          </a:p>
          <a:p>
            <a:pPr lvl="0"/>
            <a:r>
              <a:rPr lang="en-US" sz="2400" dirty="0"/>
              <a:t>The defendant didn’t show that it satisfied </a:t>
            </a:r>
            <a:r>
              <a:rPr lang="en-US" sz="2400" u="sng" dirty="0" err="1"/>
              <a:t>Daubert</a:t>
            </a:r>
            <a:r>
              <a:rPr lang="en-US" sz="2400" u="sng" dirty="0"/>
              <a:t>/</a:t>
            </a:r>
            <a:r>
              <a:rPr lang="en-US" sz="2400" u="sng" dirty="0" err="1"/>
              <a:t>Lanigan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916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2"/>
            <a:ext cx="7583488" cy="165399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Ortiz</a:t>
            </a:r>
            <a:r>
              <a:rPr lang="en-US" dirty="0"/>
              <a:t>, 93 Mass. App. Ct. 381 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i="1" dirty="0" smtClean="0"/>
              <a:t>Entertaining </a:t>
            </a:r>
            <a:r>
              <a:rPr lang="en-US" sz="3200" i="1" dirty="0"/>
              <a:t>language</a:t>
            </a:r>
            <a:r>
              <a:rPr lang="en-US" sz="3200" dirty="0"/>
              <a:t>: “Neither the machine itself nor photographs of it were submitted to the court during the hearing….”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46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23" y="295833"/>
            <a:ext cx="8675077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Elephant in the Room: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439253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Commonwealth v. Chapman</a:t>
            </a:r>
            <a:r>
              <a:rPr lang="en-US" sz="3600" dirty="0"/>
              <a:t> </a:t>
            </a:r>
            <a:r>
              <a:rPr lang="en-US" sz="3600" dirty="0" smtClean="0"/>
              <a:t>(pending):</a:t>
            </a:r>
          </a:p>
          <a:p>
            <a:r>
              <a:rPr lang="en-US" sz="3600" dirty="0" smtClean="0"/>
              <a:t>Will the SJC overturn </a:t>
            </a:r>
            <a:r>
              <a:rPr lang="en-US" sz="3600" dirty="0" err="1"/>
              <a:t>Johnstone</a:t>
            </a:r>
            <a:r>
              <a:rPr lang="en-US" sz="3600" dirty="0"/>
              <a:t>, petitioner</a:t>
            </a:r>
            <a:r>
              <a:rPr lang="en-US" sz="3600" dirty="0" smtClean="0"/>
              <a:t>, </a:t>
            </a:r>
            <a:r>
              <a:rPr lang="de-DE" sz="3600" dirty="0" smtClean="0"/>
              <a:t>453 </a:t>
            </a:r>
            <a:r>
              <a:rPr lang="de-DE" sz="3600" dirty="0" err="1"/>
              <a:t>Mass</a:t>
            </a:r>
            <a:r>
              <a:rPr lang="de-DE" sz="3600" dirty="0"/>
              <a:t> . </a:t>
            </a:r>
            <a:r>
              <a:rPr lang="de-DE" sz="3600" dirty="0" smtClean="0"/>
              <a:t>544 (2009), </a:t>
            </a:r>
            <a:r>
              <a:rPr lang="de-DE" sz="3600" dirty="0" err="1" smtClean="0"/>
              <a:t>prohibiting</a:t>
            </a:r>
            <a:r>
              <a:rPr lang="de-DE" sz="3600" dirty="0" smtClean="0"/>
              <a:t> SDP </a:t>
            </a:r>
            <a:r>
              <a:rPr lang="de-DE" sz="3600" dirty="0" err="1" smtClean="0"/>
              <a:t>commitment</a:t>
            </a:r>
            <a:r>
              <a:rPr lang="de-DE" sz="3600" dirty="0" smtClean="0"/>
              <a:t> </a:t>
            </a:r>
            <a:r>
              <a:rPr lang="de-DE" sz="3600" dirty="0" err="1" smtClean="0"/>
              <a:t>unless</a:t>
            </a:r>
            <a:r>
              <a:rPr lang="de-DE" sz="3600" dirty="0" smtClean="0"/>
              <a:t> </a:t>
            </a:r>
            <a:r>
              <a:rPr lang="de-DE" sz="3600" dirty="0" err="1" smtClean="0"/>
              <a:t>at</a:t>
            </a:r>
            <a:r>
              <a:rPr lang="de-DE" sz="3600" dirty="0" smtClean="0"/>
              <a:t> least </a:t>
            </a:r>
            <a:r>
              <a:rPr lang="de-DE" sz="3600" dirty="0" err="1" smtClean="0"/>
              <a:t>one</a:t>
            </a:r>
            <a:r>
              <a:rPr lang="de-DE" sz="3600" dirty="0" smtClean="0"/>
              <a:t> </a:t>
            </a:r>
            <a:r>
              <a:rPr lang="de-DE" sz="3600" dirty="0" err="1" smtClean="0"/>
              <a:t>Qualified</a:t>
            </a:r>
            <a:r>
              <a:rPr lang="de-DE" sz="3600" dirty="0" smtClean="0"/>
              <a:t> </a:t>
            </a:r>
            <a:r>
              <a:rPr lang="de-DE" sz="3600" dirty="0" err="1" smtClean="0"/>
              <a:t>Examiner</a:t>
            </a:r>
            <a:r>
              <a:rPr lang="de-DE" sz="3600" dirty="0" smtClean="0"/>
              <a:t> </a:t>
            </a:r>
            <a:r>
              <a:rPr lang="de-DE" sz="3600" dirty="0" err="1" smtClean="0"/>
              <a:t>finds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defendant</a:t>
            </a:r>
            <a:r>
              <a:rPr lang="de-DE" sz="3600" dirty="0" smtClean="0"/>
              <a:t> SDP?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408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39" y="412978"/>
            <a:ext cx="7924211" cy="141444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3600" u="sng" dirty="0" smtClean="0"/>
              <a:t>Commonwealth </a:t>
            </a:r>
            <a:r>
              <a:rPr lang="en-US" sz="3600" u="sng" dirty="0"/>
              <a:t>v. G.F.</a:t>
            </a:r>
            <a:r>
              <a:rPr lang="en-US" sz="3600" dirty="0"/>
              <a:t>, 479 Mass. 180 </a:t>
            </a:r>
            <a:r>
              <a:rPr lang="en-US" dirty="0"/>
              <a:t>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810864" cy="4337751"/>
          </a:xfrm>
        </p:spPr>
        <p:txBody>
          <a:bodyPr>
            <a:noAutofit/>
          </a:bodyPr>
          <a:lstStyle/>
          <a:p>
            <a:r>
              <a:rPr lang="en-US" sz="4000" dirty="0" smtClean="0"/>
              <a:t>Facts</a:t>
            </a:r>
            <a:r>
              <a:rPr lang="en-US" sz="4000" dirty="0"/>
              <a:t>:  Commonwealth filed SDP petition six years before. “Following years of delay and three mistrials, he remains confined without a finding that he is sexually dangerous.”</a:t>
            </a:r>
          </a:p>
          <a:p>
            <a:pPr marL="0" lv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08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73" y="464598"/>
            <a:ext cx="8610976" cy="1373149"/>
          </a:xfrm>
        </p:spPr>
        <p:txBody>
          <a:bodyPr>
            <a:normAutofit fontScale="90000"/>
          </a:bodyPr>
          <a:lstStyle/>
          <a:p>
            <a:r>
              <a:rPr lang="en-US" sz="4000" u="sng" dirty="0"/>
              <a:t>Commonwealth v. G.F.</a:t>
            </a:r>
            <a:r>
              <a:rPr lang="en-US" sz="4000" dirty="0"/>
              <a:t>, 479 Mass. 180 </a:t>
            </a:r>
            <a:r>
              <a:rPr lang="en-US" dirty="0"/>
              <a:t>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5" y="1733010"/>
            <a:ext cx="8017362" cy="4606187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HOLDING:</a:t>
            </a:r>
          </a:p>
          <a:p>
            <a:pPr lvl="0"/>
            <a:r>
              <a:rPr lang="en-US" sz="2800" dirty="0" smtClean="0"/>
              <a:t>“</a:t>
            </a:r>
            <a:r>
              <a:rPr lang="en-US" sz="2800" dirty="0"/>
              <a:t>Although ‘the oppressive misuse of multiple commitment proceedings would doubtless be a violation of due process,’ a fourth trial here would not rise to that level.”</a:t>
            </a:r>
          </a:p>
          <a:p>
            <a:pPr lvl="0"/>
            <a:r>
              <a:rPr lang="en-US" sz="2800" dirty="0"/>
              <a:t>Although the SDP statute requires confinement until the end of trial, continued confinement in this case, without a finding of sexual dangerousness beyond a reasonable doubt, would violates defendant’s substantive due process rights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533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8048337" cy="1469644"/>
          </a:xfrm>
        </p:spPr>
        <p:txBody>
          <a:bodyPr>
            <a:normAutofit fontScale="90000"/>
          </a:bodyPr>
          <a:lstStyle/>
          <a:p>
            <a:r>
              <a:rPr lang="en-US" sz="3600" u="sng" dirty="0"/>
              <a:t>Commonwealth v. G.F.</a:t>
            </a:r>
            <a:r>
              <a:rPr lang="en-US" sz="3600" dirty="0"/>
              <a:t>, 479 Mass. 180 </a:t>
            </a:r>
            <a:r>
              <a:rPr lang="en-US" dirty="0"/>
              <a:t>(2018)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00722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As a result, he must be afforded the opportunity to seek supervised release, subject to conditions;</a:t>
            </a:r>
          </a:p>
          <a:p>
            <a:pPr lvl="0"/>
            <a:r>
              <a:rPr lang="en-US" sz="3200" dirty="0"/>
              <a:t>At a release hearing, “the Commonwealth must show by clear and convincing evidence that no </a:t>
            </a:r>
            <a:r>
              <a:rPr lang="en-US" sz="3200" dirty="0" smtClean="0"/>
              <a:t>conditions </a:t>
            </a:r>
            <a:r>
              <a:rPr lang="en-US" sz="3200" dirty="0" err="1" smtClean="0"/>
              <a:t>reasonab-ly</a:t>
            </a:r>
            <a:r>
              <a:rPr lang="en-US" sz="3200" dirty="0"/>
              <a:t> could assure that public safety would be protected if G.F. were to be released.”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264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17" y="295833"/>
            <a:ext cx="8564581" cy="974071"/>
          </a:xfrm>
        </p:spPr>
        <p:txBody>
          <a:bodyPr>
            <a:normAutofit fontScale="90000"/>
          </a:bodyPr>
          <a:lstStyle/>
          <a:p>
            <a:r>
              <a:rPr lang="en-US" sz="4000" u="sng" dirty="0"/>
              <a:t>Commonwealth v. G.F.</a:t>
            </a:r>
            <a:r>
              <a:rPr lang="en-US" sz="4000" dirty="0"/>
              <a:t>, 479 Mass. 180 </a:t>
            </a:r>
            <a:r>
              <a:rPr lang="en-US" dirty="0"/>
              <a:t>(2018)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17" y="1556139"/>
            <a:ext cx="8451008" cy="6593569"/>
          </a:xfrm>
        </p:spPr>
        <p:txBody>
          <a:bodyPr>
            <a:normAutofit/>
          </a:bodyPr>
          <a:lstStyle/>
          <a:p>
            <a:r>
              <a:rPr lang="en-US" sz="5400" i="1" dirty="0" smtClean="0"/>
              <a:t>Apparently, if </a:t>
            </a:r>
            <a:r>
              <a:rPr lang="en-US" sz="5400" i="1" dirty="0"/>
              <a:t>he’s dangerous, continued confinement is acceptable despite violating his substantive due process rights.</a:t>
            </a:r>
            <a:endParaRPr lang="en-US" sz="5400" dirty="0"/>
          </a:p>
          <a:p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254775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71" y="306011"/>
            <a:ext cx="8393925" cy="144899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Baxter</a:t>
            </a:r>
            <a:r>
              <a:rPr lang="en-US" dirty="0"/>
              <a:t>, 94 Mass. App. Ct. 587 (12/13/18)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64" y="1755006"/>
            <a:ext cx="8275257" cy="4728734"/>
          </a:xfrm>
        </p:spPr>
        <p:txBody>
          <a:bodyPr>
            <a:normAutofit/>
          </a:bodyPr>
          <a:lstStyle/>
          <a:p>
            <a:r>
              <a:rPr lang="en-US" sz="3200" dirty="0"/>
              <a:t>Facts:  Only </a:t>
            </a:r>
            <a:r>
              <a:rPr lang="en-US" sz="3200" dirty="0" smtClean="0"/>
              <a:t>Qualified Examiner </a:t>
            </a:r>
            <a:r>
              <a:rPr lang="en-US" sz="3200" dirty="0"/>
              <a:t>to find defendant SDP is partner of psychologist who found probable cause to believe defendant is SDP. </a:t>
            </a:r>
            <a:r>
              <a:rPr lang="en-US" sz="3200" dirty="0" smtClean="0"/>
              <a:t>Trial court disqualifies him </a:t>
            </a:r>
            <a:r>
              <a:rPr lang="en-US" sz="3200" dirty="0"/>
              <a:t>due to appearance of conflict; replacement QE finds defendant not SDP.</a:t>
            </a:r>
          </a:p>
          <a:p>
            <a:r>
              <a:rPr lang="en-US" sz="3200" dirty="0" smtClean="0"/>
              <a:t>Holding: Reversed. Only actual conflict of interest is grounds for disqualification.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703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47194"/>
            <a:ext cx="7583488" cy="121828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Baxter</a:t>
            </a:r>
            <a:r>
              <a:rPr lang="en-US" dirty="0"/>
              <a:t>, 94 Mass. App. Ct. 587 (12/13/18)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98" y="1662232"/>
            <a:ext cx="8559351" cy="5195767"/>
          </a:xfrm>
        </p:spPr>
        <p:txBody>
          <a:bodyPr>
            <a:noAutofit/>
          </a:bodyPr>
          <a:lstStyle/>
          <a:p>
            <a:r>
              <a:rPr lang="en-US" sz="3200" dirty="0"/>
              <a:t>Good Language (at p. 590)</a:t>
            </a:r>
            <a:r>
              <a:rPr lang="en-US" sz="3200" dirty="0" smtClean="0"/>
              <a:t>: </a:t>
            </a:r>
            <a:r>
              <a:rPr lang="en-US" sz="3200" b="1" dirty="0" smtClean="0"/>
              <a:t>“</a:t>
            </a:r>
            <a:r>
              <a:rPr lang="en-US" sz="3200" b="1" dirty="0" smtClean="0"/>
              <a:t>[T]he </a:t>
            </a:r>
            <a:r>
              <a:rPr lang="en-US" sz="3200" b="1" dirty="0"/>
              <a:t>testimony and reports of qualified examiners are not wholly immune to judicial scrutiny.</a:t>
            </a:r>
            <a:r>
              <a:rPr lang="en-US" sz="3200" dirty="0"/>
              <a:t> See</a:t>
            </a:r>
            <a:r>
              <a:rPr lang="en-US" sz="3200" dirty="0" smtClean="0"/>
              <a:t>, e.g</a:t>
            </a:r>
            <a:r>
              <a:rPr lang="en-US" sz="3200" dirty="0"/>
              <a:t>.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Esteraz</a:t>
            </a:r>
            <a:r>
              <a:rPr lang="en-US" sz="3200" i="1" dirty="0"/>
              <a:t>, petitioner</a:t>
            </a:r>
            <a:r>
              <a:rPr lang="en-US" sz="3200" dirty="0"/>
              <a:t>, 90 Mass. App. Ct. 330, </a:t>
            </a:r>
            <a:r>
              <a:rPr lang="en-US" sz="3200" dirty="0" smtClean="0"/>
              <a:t>335 (</a:t>
            </a:r>
            <a:r>
              <a:rPr lang="en-US" sz="3200" dirty="0"/>
              <a:t>2016) (actuarial sexual offender assessment tool not per se admissible pursuant to statute)</a:t>
            </a:r>
            <a:r>
              <a:rPr lang="en-US" sz="3200" dirty="0" smtClean="0"/>
              <a:t>; </a:t>
            </a:r>
            <a:r>
              <a:rPr lang="en-US" sz="3200" i="1" dirty="0" err="1" smtClean="0"/>
              <a:t>Gammell</a:t>
            </a:r>
            <a:r>
              <a:rPr lang="en-US" sz="3200" i="1" dirty="0"/>
              <a:t>, petitioner</a:t>
            </a:r>
            <a:r>
              <a:rPr lang="en-US" sz="3200" dirty="0"/>
              <a:t>, 86 Mass. App. Ct. 8, 14-</a:t>
            </a:r>
            <a:r>
              <a:rPr lang="en-US" sz="3200" dirty="0" smtClean="0"/>
              <a:t>15 (</a:t>
            </a:r>
            <a:r>
              <a:rPr lang="en-US" sz="3200" dirty="0"/>
              <a:t>2014) (penile </a:t>
            </a:r>
            <a:r>
              <a:rPr lang="en-US" sz="3200" dirty="0" err="1" smtClean="0"/>
              <a:t>plethysmograph</a:t>
            </a:r>
            <a:r>
              <a:rPr lang="en-US" sz="3200" dirty="0" smtClean="0"/>
              <a:t> </a:t>
            </a:r>
            <a:r>
              <a:rPr lang="en-US" sz="3200" dirty="0"/>
              <a:t>testing not per se admissible through qualified examiner's report); </a:t>
            </a:r>
          </a:p>
        </p:txBody>
      </p:sp>
    </p:spTree>
    <p:extLst>
      <p:ext uri="{BB962C8B-B14F-4D97-AF65-F5344CB8AC3E}">
        <p14:creationId xmlns:p14="http://schemas.microsoft.com/office/powerpoint/2010/main" val="69740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2"/>
            <a:ext cx="7583488" cy="151147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Baxter</a:t>
            </a:r>
            <a:r>
              <a:rPr lang="en-US" dirty="0"/>
              <a:t>, 94 Mass. App. Ct. 587 (12/13/18)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4" y="1807308"/>
            <a:ext cx="8313614" cy="4669692"/>
          </a:xfrm>
        </p:spPr>
        <p:txBody>
          <a:bodyPr>
            <a:normAutofit fontScale="92500"/>
          </a:bodyPr>
          <a:lstStyle/>
          <a:p>
            <a:r>
              <a:rPr lang="en-US" sz="2800" i="1" dirty="0" err="1"/>
              <a:t>LeSage</a:t>
            </a:r>
            <a:r>
              <a:rPr lang="en-US" sz="2800" i="1" dirty="0"/>
              <a:t>, petitioner</a:t>
            </a:r>
            <a:r>
              <a:rPr lang="en-US" sz="2800" dirty="0"/>
              <a:t>, 76 Mass. App. Ct. 566, 571 (2010</a:t>
            </a:r>
            <a:r>
              <a:rPr lang="en-US" sz="2800" dirty="0" smtClean="0"/>
              <a:t>)(</a:t>
            </a:r>
            <a:r>
              <a:rPr lang="en-US" sz="2800" dirty="0"/>
              <a:t>judge retains authority to decide whether designated qualified examiner is, in fact, qualified). </a:t>
            </a:r>
            <a:r>
              <a:rPr lang="en-US" sz="2800" dirty="0" smtClean="0"/>
              <a:t>See also</a:t>
            </a:r>
            <a:r>
              <a:rPr lang="en-US" sz="2800" dirty="0"/>
              <a:t> </a:t>
            </a:r>
            <a:r>
              <a:rPr lang="en-US" sz="2800" i="1" dirty="0" smtClean="0"/>
              <a:t>Commonwealth</a:t>
            </a:r>
            <a:r>
              <a:rPr lang="en-US" sz="2800" dirty="0"/>
              <a:t> </a:t>
            </a:r>
            <a:r>
              <a:rPr lang="en-US" sz="2800" dirty="0" smtClean="0"/>
              <a:t>v. </a:t>
            </a:r>
            <a:r>
              <a:rPr lang="en-US" sz="2800" i="1" dirty="0" err="1" smtClean="0"/>
              <a:t>Markvart</a:t>
            </a:r>
            <a:r>
              <a:rPr lang="en-US" sz="2800" dirty="0"/>
              <a:t>, 437 Mass. 331, </a:t>
            </a:r>
            <a:r>
              <a:rPr lang="en-US" sz="2800" dirty="0" smtClean="0"/>
              <a:t>339 (</a:t>
            </a:r>
            <a:r>
              <a:rPr lang="en-US" sz="2800" dirty="0"/>
              <a:t>2002</a:t>
            </a:r>
            <a:r>
              <a:rPr lang="en-US" sz="2800" dirty="0" smtClean="0"/>
              <a:t>) (</a:t>
            </a:r>
            <a:r>
              <a:rPr lang="en-US" sz="2800" dirty="0"/>
              <a:t>qualified examiner's report may not serve as vehicle to admit otherwise inadmissible hearsay). And reports otherwise admissible by statute may be objectionable on constitutional grounds. See </a:t>
            </a:r>
            <a:r>
              <a:rPr lang="en-US" sz="2800" i="1" dirty="0"/>
              <a:t>Commonwealth</a:t>
            </a:r>
            <a:r>
              <a:rPr lang="en-US" sz="2800" dirty="0"/>
              <a:t> v. </a:t>
            </a:r>
            <a:r>
              <a:rPr lang="en-US" sz="2800" i="1" dirty="0"/>
              <a:t>Given</a:t>
            </a:r>
            <a:r>
              <a:rPr lang="en-US" sz="2800" dirty="0"/>
              <a:t>, 441 Mass. 741, </a:t>
            </a:r>
            <a:r>
              <a:rPr lang="en-US" sz="2800" dirty="0" smtClean="0"/>
              <a:t>746 (</a:t>
            </a:r>
            <a:r>
              <a:rPr lang="en-US" sz="2800" dirty="0"/>
              <a:t>2004) (admission of hearsay contained in police report, though admissible by statute, must nonetheless be reviewed for due process violation).”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4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8099961" cy="151094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Commonwealth v. Spring</a:t>
            </a:r>
            <a:r>
              <a:rPr lang="en-US" dirty="0"/>
              <a:t>, 94 Mass. App. Ct. 310 (10/24/18)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24179"/>
            <a:ext cx="7583488" cy="4232869"/>
          </a:xfrm>
        </p:spPr>
        <p:txBody>
          <a:bodyPr>
            <a:noAutofit/>
          </a:bodyPr>
          <a:lstStyle/>
          <a:p>
            <a:r>
              <a:rPr lang="en-US" sz="3600" dirty="0"/>
              <a:t>Jury instructions </a:t>
            </a:r>
            <a:r>
              <a:rPr lang="en-US" sz="3600" dirty="0" smtClean="0"/>
              <a:t>must include</a:t>
            </a:r>
            <a:r>
              <a:rPr lang="en-US" sz="3600" dirty="0"/>
              <a:t> </a:t>
            </a:r>
            <a:r>
              <a:rPr lang="en-US" sz="3600" i="1" dirty="0" smtClean="0"/>
              <a:t>Suave</a:t>
            </a:r>
            <a:r>
              <a:rPr lang="en-US" sz="3600" dirty="0"/>
              <a:t>/</a:t>
            </a:r>
            <a:r>
              <a:rPr lang="en-US" sz="3600" i="1" dirty="0"/>
              <a:t>Fay</a:t>
            </a:r>
            <a:r>
              <a:rPr lang="en-US" sz="3600" dirty="0"/>
              <a:t>/</a:t>
            </a:r>
            <a:r>
              <a:rPr lang="en-US" sz="3600" i="1" dirty="0"/>
              <a:t>Walker</a:t>
            </a:r>
            <a:r>
              <a:rPr lang="en-US" sz="3600" dirty="0"/>
              <a:t> </a:t>
            </a:r>
            <a:r>
              <a:rPr lang="en-US" sz="3600" dirty="0" smtClean="0"/>
              <a:t>rule: </a:t>
            </a:r>
            <a:r>
              <a:rPr lang="en-US" sz="3600" dirty="0"/>
              <a:t>SDP commitment requires that the respondent be likely to commit either a contact offense or a noncontact offense that would reasonably place a future victim in reasonable apprehension of a contact sex offense.</a:t>
            </a:r>
          </a:p>
        </p:txBody>
      </p:sp>
    </p:spTree>
    <p:extLst>
      <p:ext uri="{BB962C8B-B14F-4D97-AF65-F5344CB8AC3E}">
        <p14:creationId xmlns:p14="http://schemas.microsoft.com/office/powerpoint/2010/main" val="774058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86</TotalTime>
  <Words>919</Words>
  <Application>Microsoft Macintosh PowerPoint</Application>
  <PresentationFormat>On-screen Show (4:3)</PresentationFormat>
  <Paragraphs>57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Curiouser &amp; Curiouser:</vt:lpstr>
      <vt:lpstr> Commonwealth v. G.F., 479 Mass. 180 (2018) </vt:lpstr>
      <vt:lpstr>Commonwealth v. G.F., 479 Mass. 180 (2018) </vt:lpstr>
      <vt:lpstr>Commonwealth v. G.F., 479 Mass. 180 (2018) </vt:lpstr>
      <vt:lpstr>Commonwealth v. G.F., 479 Mass. 180 (2018)</vt:lpstr>
      <vt:lpstr>Commonwealth v. Baxter, 94 Mass. App. Ct. 587 (12/13/18) </vt:lpstr>
      <vt:lpstr>Commonwealth v. Baxter, 94 Mass. App. Ct. 587 (12/13/18) </vt:lpstr>
      <vt:lpstr>Commonwealth v. Baxter, 94 Mass. App. Ct. 587 (12/13/18) </vt:lpstr>
      <vt:lpstr>Commonwealth v. Spring, 94 Mass. App. Ct. 310 (10/24/18) </vt:lpstr>
      <vt:lpstr>Commonwealth v. Spring, 94 Mass. App. Ct. 310 (10/24/18) </vt:lpstr>
      <vt:lpstr>Commonwealth v. Gardner, 480 Mass. 551 (2018) </vt:lpstr>
      <vt:lpstr>Commonwealth v. Gardner, 480 Mass. 551 (2018) </vt:lpstr>
      <vt:lpstr>R.B., petitioner, 479 Mass. 712 (2018) </vt:lpstr>
      <vt:lpstr>R.B., petitioner, 479 Mass. 712 (2018) </vt:lpstr>
      <vt:lpstr>Crittenden v. Commonwealth, 481 Mass. 1028 (1/28/19) </vt:lpstr>
      <vt:lpstr>Commonwealth v. Ortiz, 93 Mass. App. Ct. 381 (2018) </vt:lpstr>
      <vt:lpstr>Commonwealth v. Ortiz, 93 Mass. App. Ct. 381 (2018) </vt:lpstr>
      <vt:lpstr>The Elephant in the Room: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Curiouser &amp; Curiouser:</dc:title>
  <dc:creator>David Hirsch</dc:creator>
  <cp:lastModifiedBy>David Hirsch</cp:lastModifiedBy>
  <cp:revision>12</cp:revision>
  <dcterms:created xsi:type="dcterms:W3CDTF">2019-03-20T00:10:41Z</dcterms:created>
  <dcterms:modified xsi:type="dcterms:W3CDTF">2019-03-21T00:47:29Z</dcterms:modified>
</cp:coreProperties>
</file>