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9E3D-BC02-8F4C-93E9-0A4BE12FF90E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0989-078F-3249-974E-E0743E59F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9E3D-BC02-8F4C-93E9-0A4BE12FF90E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0989-078F-3249-974E-E0743E59F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9E3D-BC02-8F4C-93E9-0A4BE12FF90E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0989-078F-3249-974E-E0743E59F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9E3D-BC02-8F4C-93E9-0A4BE12FF90E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0989-078F-3249-974E-E0743E59F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9E3D-BC02-8F4C-93E9-0A4BE12FF90E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0989-078F-3249-974E-E0743E59F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9E3D-BC02-8F4C-93E9-0A4BE12FF90E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0989-078F-3249-974E-E0743E59F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9E3D-BC02-8F4C-93E9-0A4BE12FF90E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0989-078F-3249-974E-E0743E59F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9E3D-BC02-8F4C-93E9-0A4BE12FF90E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0989-078F-3249-974E-E0743E59F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9E3D-BC02-8F4C-93E9-0A4BE12FF90E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0989-078F-3249-974E-E0743E59F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9E3D-BC02-8F4C-93E9-0A4BE12FF90E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0989-078F-3249-974E-E0743E59F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9E3D-BC02-8F4C-93E9-0A4BE12FF90E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0989-078F-3249-974E-E0743E59F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69E3D-BC02-8F4C-93E9-0A4BE12FF90E}" type="datetimeFigureOut">
              <a:rPr lang="en-US" smtClean="0"/>
              <a:pPr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30989-078F-3249-974E-E0743E59F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audio" Target="file://localhost/Users/joseph/Downloads/The%20Simpsons%20%20Homer%20Simpson%20%20Mmm%20beer.mp3" TargetMode="External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asscases.com/cases/app/90/90massappct271.html" TargetMode="External"/><Relationship Id="rId4" Type="http://schemas.openxmlformats.org/officeDocument/2006/relationships/hyperlink" Target="http://masscases.com/cases/app/89/89massappct229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sscases.com/cases/sjc/479/479mass600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asscases.com/cases/app/90/90massappct577.html" TargetMode="External"/><Relationship Id="rId4" Type="http://schemas.openxmlformats.org/officeDocument/2006/relationships/hyperlink" Target="http://masscases.com/cases/app/89/89massappct432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And%20contrast%20Comm.%20v.%20Casbohm,%2094%20Mass.%20App.%20Ct.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sscases.com/cases/sjc/477/477mass610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sscases.com/cases/sjc/374/374mass466.html" TargetMode="External"/><Relationship Id="rId4" Type="http://schemas.openxmlformats.org/officeDocument/2006/relationships/hyperlink" Target="http://masscases.com/cases/sjc/480/480mass131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sscases.com/cases/sjc/443/443mass714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sscases.com/cases/sjc/474/474mass1012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sscases.com/cases/app/91/91massappct349.html%23foot4" TargetMode="External"/><Relationship Id="rId3" Type="http://schemas.openxmlformats.org/officeDocument/2006/relationships/hyperlink" Target="http://masscases.com/cases/app/94/94massappct67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asscases.com/cases/app/94/94massappct780.html" TargetMode="External"/><Relationship Id="rId4" Type="http://schemas.openxmlformats.org/officeDocument/2006/relationships/hyperlink" Target="http://masscases.com/cases/app/82/82massappct834.html" TargetMode="External"/><Relationship Id="rId5" Type="http://schemas.openxmlformats.org/officeDocument/2006/relationships/hyperlink" Target="http://masscases.com/cases/sjc/460/460mass781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sscases.com/cases/sjc/476/476mass222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sscases.com/cases/sjc/481/481mass464.html" TargetMode="External"/><Relationship Id="rId3" Type="http://schemas.openxmlformats.org/officeDocument/2006/relationships/hyperlink" Target="http://masscases.com/cases/app/93/93massappct65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8331" y="151874"/>
            <a:ext cx="48324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108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/>
              </a:rPr>
              <a:t>FREE BEER! </a:t>
            </a:r>
            <a:endParaRPr lang="en-US" sz="108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Black"/>
            </a:endParaRPr>
          </a:p>
        </p:txBody>
      </p:sp>
      <p:pic>
        <p:nvPicPr>
          <p:cNvPr id="5" name="Picture 4" descr="Homer FREE BEER!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68194"/>
            <a:ext cx="5861484" cy="328980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30596" y="5462374"/>
            <a:ext cx="3013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merican Typewriter"/>
              </a:rPr>
              <a:t>Now that I have your attention…</a:t>
            </a:r>
            <a:endParaRPr lang="en-US" sz="2400" dirty="0">
              <a:solidFill>
                <a:srgbClr val="FF0000"/>
              </a:solidFill>
              <a:latin typeface="American Typewriter"/>
            </a:endParaRPr>
          </a:p>
        </p:txBody>
      </p:sp>
      <p:pic>
        <p:nvPicPr>
          <p:cNvPr id="9" name="The Simpsons  Homer Simpson  Mmm bee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30713" y="3287713"/>
            <a:ext cx="282575" cy="282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0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Recent Cases: Brown</a:t>
            </a:r>
            <a:endParaRPr lang="en-US" dirty="0">
              <a:solidFill>
                <a:srgbClr val="FF0000"/>
              </a:solidFill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2"/>
              </a:rPr>
              <a:t>Comm.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  <a:hlinkClick r:id="rId2"/>
              </a:rPr>
              <a:t>v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2"/>
              </a:rPr>
              <a:t>. T. Brown, 479 Mass. 800 (2018)</a:t>
            </a:r>
            <a:endParaRPr lang="en-US" dirty="0" smtClean="0">
              <a:solidFill>
                <a:srgbClr val="FF0000"/>
              </a:solidFill>
              <a:latin typeface="American Typewriter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Gun possession case: Prosecutor insinuated that female passenger was new girlfriend, the case was about confessions (including about how she took a gun out of her purse), and female passenger had a motive to lie as the girlfriend. 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SJC-NO, </a:t>
            </a:r>
            <a:r>
              <a:rPr lang="en-US" dirty="0">
                <a:solidFill>
                  <a:srgbClr val="FF0000"/>
                </a:solidFill>
                <a:latin typeface="American Typewriter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o, no-No evidence in the record of a relationship-another person in the car-inference was a stretch.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NO SRMJ: Discrepancies in officer and “girlfriend’s” statements were before and up to the jury-no difference.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See also 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3"/>
              </a:rPr>
              <a:t>Comm. v. Wood, 90 Mass. App. Ct. 271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(inartful use of jury instruction on excuse or accident error but NOT SRMJ since it was isolated part of closing reviewing documents.),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4"/>
              </a:rPr>
              <a:t>Comm.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  <a:hlinkClick r:id="rId4"/>
              </a:rPr>
              <a:t>v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4"/>
              </a:rPr>
              <a:t>. Lugo, 89 Mass. App. Ct. 229 (2016)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 (like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McDonagh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 too, prosecutor improperly referenced prior as propensity to evade responsibility and said victim despite motion in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limine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, but collateral issue and curative instructions.)</a:t>
            </a:r>
            <a:endParaRPr lang="en-US" dirty="0">
              <a:solidFill>
                <a:srgbClr val="FF0000"/>
              </a:solidFill>
              <a:latin typeface="American Typewriter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Recent Cases: Contrast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Dirgo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 with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Casbohm</a:t>
            </a:r>
            <a:endParaRPr lang="en-US" dirty="0">
              <a:solidFill>
                <a:srgbClr val="FF0000"/>
              </a:solidFill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2" action="ppaction://hlinkfile"/>
              </a:rPr>
              <a:t>Comm. v. Casbohm, 94 Mass. App. Ct. 613 (2018)</a:t>
            </a:r>
            <a:r>
              <a:rPr lang="en-US" u="sng" dirty="0" smtClean="0">
                <a:solidFill>
                  <a:srgbClr val="FF0000"/>
                </a:solidFill>
                <a:latin typeface="American Typewriter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 (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prosecutor was inflammatory 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but emphasized the evidence-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viz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., the age of victim, argue credibility after attacked [why make this up, not believe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b/c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 here], photos did depict sex and victim could not consent legally to acts or photos.)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See also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  <a:hlinkClick r:id="rId3"/>
              </a:rPr>
              <a:t>Mattei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3"/>
              </a:rPr>
              <a:t>, 90 Mass. App. Ct. 577 (rhetorical flourish)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4"/>
              </a:rPr>
              <a:t>Villalobos, 89 Mass. App. Ct. 432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 (marshal evidence), S.C., 478 Mass. 1007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Recent Cases: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 </a:t>
            </a:r>
            <a:br>
              <a:rPr lang="en-US" dirty="0" smtClean="0">
                <a:solidFill>
                  <a:srgbClr val="FF0000"/>
                </a:solidFill>
                <a:latin typeface="American Typewriter"/>
              </a:rPr>
            </a:b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Santana and 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Leary</a:t>
            </a:r>
            <a:endParaRPr lang="en-US" dirty="0">
              <a:solidFill>
                <a:srgbClr val="FF0000"/>
              </a:solidFill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2"/>
              </a:rPr>
              <a:t>Comm.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  <a:hlinkClick r:id="rId2"/>
              </a:rPr>
              <a:t>v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2"/>
              </a:rPr>
              <a:t>. Santana, 477 Mass. 610 (2017) </a:t>
            </a:r>
            <a:endParaRPr lang="en-US" dirty="0" smtClean="0">
              <a:solidFill>
                <a:srgbClr val="FF0000"/>
              </a:solidFill>
              <a:latin typeface="American Typewriter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Murder case: three alleged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unobjected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 to misstatements: Enhanced hearing,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bitemarks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 on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ducttape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, DNA statistics and proof beyond a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reaosnable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 doubt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SJC: enhanced hearing-No, but no SLMJ because isolated and collateral,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bitemarks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 based in evidence, 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 DNA focused on certainty, not moral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certainity-i.e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. proof beyond a reasonable doubt (unlike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Ferriera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2"/>
              </a:rPr>
              <a:t>Comm.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  <a:hlinkClick r:id="rId2"/>
              </a:rPr>
              <a:t>v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2"/>
              </a:rPr>
              <a:t>. Leary, 92 Mass. App. Ct. 332 (2017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2"/>
              </a:rPr>
              <a:t>)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-similar, motor vehicle homicide-”We don’t have to prove he drove erratically but he obviously did[ in evidence]”, no vouching Officer described witness as falling down drunk, 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“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go back in time to stop victims death-BAD-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appeal to sympathy-but NO SRMJ, isolated although on the heart of guilt, no curative instructions, hefty evidence of guilt-D admitted to striking victim and drinking.</a:t>
            </a:r>
            <a:endParaRPr lang="en-US" dirty="0">
              <a:solidFill>
                <a:srgbClr val="FF0000"/>
              </a:solidFill>
              <a:latin typeface="American Typewriter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Which brings us to our real summation.</a:t>
            </a:r>
            <a:endParaRPr lang="en-US" dirty="0">
              <a:solidFill>
                <a:srgbClr val="FF0000"/>
              </a:solidFill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merican Typewriter"/>
              </a:rPr>
              <a:t>Charges Aggravated A&amp;B, A&amp;BDW.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merican Typewriter"/>
              </a:rPr>
              <a:t>Victim and defendant are roommates, non English speakers, both had </a:t>
            </a:r>
            <a:r>
              <a:rPr lang="en-US" b="1" dirty="0" smtClean="0">
                <a:solidFill>
                  <a:srgbClr val="FF0000"/>
                </a:solidFill>
                <a:latin typeface="American Typewriter"/>
              </a:rPr>
              <a:t>interpreters. Only witnesses, save a police officer.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merican Typewriter"/>
              </a:rPr>
              <a:t>Fight-Both injured, victim lost thumb later as a result of thumb being bitten. </a:t>
            </a:r>
            <a:endParaRPr lang="en-US" b="1" dirty="0" smtClean="0">
              <a:solidFill>
                <a:srgbClr val="FF0000"/>
              </a:solidFill>
              <a:latin typeface="American Typewriter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American Typewriter"/>
              </a:rPr>
              <a:t>Defendant raised self-</a:t>
            </a:r>
            <a:r>
              <a:rPr lang="en-US" b="1" dirty="0" smtClean="0">
                <a:solidFill>
                  <a:srgbClr val="FF0000"/>
                </a:solidFill>
                <a:latin typeface="American Typewriter"/>
              </a:rPr>
              <a:t>defense. Defendant was taller, victim was heavier.</a:t>
            </a:r>
            <a:endParaRPr lang="en-US" b="1" dirty="0">
              <a:solidFill>
                <a:srgbClr val="FF0000"/>
              </a:solidFill>
              <a:latin typeface="American Typewrit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78904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pperplate"/>
              </a:rPr>
              <a:t>No! No ! No ! They Can’t Say That No More: </a:t>
            </a:r>
            <a:br>
              <a:rPr lang="en-US" sz="4000" dirty="0" smtClean="0">
                <a:solidFill>
                  <a:srgbClr val="FF0000"/>
                </a:solidFill>
                <a:latin typeface="Copperplate"/>
              </a:rPr>
            </a:br>
            <a:r>
              <a:rPr lang="en-US" sz="4000" dirty="0" smtClean="0">
                <a:solidFill>
                  <a:srgbClr val="FF0000"/>
                </a:solidFill>
                <a:latin typeface="Copperplate"/>
              </a:rPr>
              <a:t>How To Show that a Summation Error Causes a Substantial Risk of a Miscarriage of Justice</a:t>
            </a:r>
            <a:br>
              <a:rPr lang="en-US" sz="4000" dirty="0" smtClean="0">
                <a:solidFill>
                  <a:srgbClr val="FF0000"/>
                </a:solidFill>
                <a:latin typeface="Copperplate"/>
              </a:rPr>
            </a:br>
            <a:endParaRPr lang="en-US" sz="4000" dirty="0">
              <a:solidFill>
                <a:srgbClr val="FF0000"/>
              </a:solidFill>
              <a:latin typeface="Copperplat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8379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pperplate"/>
              </a:rPr>
              <a:t>Joseph N. Schneiderman, Esq.</a:t>
            </a:r>
          </a:p>
          <a:p>
            <a:r>
              <a:rPr lang="en-US" dirty="0" smtClean="0">
                <a:solidFill>
                  <a:srgbClr val="FF0000"/>
                </a:solidFill>
                <a:latin typeface="Copperplate"/>
              </a:rPr>
              <a:t>Massachusetts Association of Criminal Defense Lawyers</a:t>
            </a:r>
          </a:p>
          <a:p>
            <a:r>
              <a:rPr lang="en-US" dirty="0" smtClean="0">
                <a:solidFill>
                  <a:srgbClr val="FF0000"/>
                </a:solidFill>
                <a:latin typeface="Copperplate"/>
              </a:rPr>
              <a:t>March 22, 2019</a:t>
            </a:r>
            <a:endParaRPr lang="en-US" dirty="0">
              <a:solidFill>
                <a:srgbClr val="FF0000"/>
              </a:solidFill>
              <a:latin typeface="Copperplat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merican Typewriter"/>
              </a:rPr>
              <a:t>Our friends, The </a:t>
            </a:r>
            <a:r>
              <a:rPr lang="en-US" sz="4000" b="1" dirty="0" err="1" smtClean="0">
                <a:solidFill>
                  <a:srgbClr val="FF0000"/>
                </a:solidFill>
                <a:latin typeface="American Typewriter"/>
              </a:rPr>
              <a:t>Kozec</a:t>
            </a:r>
            <a:r>
              <a:rPr lang="en-US" sz="4000" b="1" dirty="0" smtClean="0">
                <a:solidFill>
                  <a:srgbClr val="FF0000"/>
                </a:solidFill>
                <a:latin typeface="American Typewriter"/>
              </a:rPr>
              <a:t> Factors</a:t>
            </a:r>
            <a:endParaRPr lang="en-US" sz="4000" b="1" dirty="0">
              <a:solidFill>
                <a:srgbClr val="FF0000"/>
              </a:solidFill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>
                <a:solidFill>
                  <a:srgbClr val="FF0000"/>
                </a:solidFill>
                <a:latin typeface="American Typewriter"/>
              </a:rPr>
              <a:t>Comm.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v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Kozec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, 399 Mass. 514, 518 (1987)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First: Was there an objection? 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Second: Did the error go to the heart of the case or to a collateral issue? 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Third: Did the judge provide any curative or other instructions to the jury? 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Fourth: In light of the circumstances of the trial as a whole, did the error influence the verdict? </a:t>
            </a:r>
            <a:endParaRPr lang="en-US" dirty="0">
              <a:solidFill>
                <a:srgbClr val="FF0000"/>
              </a:solidFill>
              <a:latin typeface="American Typewrit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Kozec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 Factor 1-GOOD CITES</a:t>
            </a:r>
            <a:endParaRPr lang="en-US" dirty="0">
              <a:solidFill>
                <a:srgbClr val="FF0000"/>
              </a:solidFill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6568" cy="494356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Remember and remind the AC although lack of objection puts you in SRM-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Jungleland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, it’s NOT AND NEVER CAN BE FATAL. 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2"/>
              </a:rPr>
              <a:t>Comm.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  <a:hlinkClick r:id="rId2"/>
              </a:rPr>
              <a:t>v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2"/>
              </a:rPr>
              <a:t>. Harris, 443 Mass. 714, 732 (2005) 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(Lack of an objection </a:t>
            </a:r>
            <a:r>
              <a:rPr lang="en-US" b="1" dirty="0" smtClean="0">
                <a:solidFill>
                  <a:srgbClr val="FF0000"/>
                </a:solidFill>
                <a:latin typeface="American Typewriter"/>
              </a:rPr>
              <a:t>only factor 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that favors the Commonwealth)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3"/>
              </a:rPr>
              <a:t>Comm.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  <a:hlinkClick r:id="rId3"/>
              </a:rPr>
              <a:t>v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3"/>
              </a:rPr>
              <a:t>. Shelley, 374 Mass. 466, 469 (1978) 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(“…the failure to object and possibly obtain a curative instruction may be the very thing which permits the remarks to have their maximum prejudicial effect.”)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Good recent case on the adequacy of preservation: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4"/>
              </a:rPr>
              <a:t> Comm.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  <a:hlinkClick r:id="rId4"/>
              </a:rPr>
              <a:t>v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4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  <a:hlinkClick r:id="rId4"/>
              </a:rPr>
              <a:t>McDonagh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4"/>
              </a:rPr>
              <a:t>, 480 Mass. 131 (2018)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4"/>
              </a:rPr>
              <a:t>-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give Patrick Levin a big hand!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Prosecutor ran her summation by the judge first to harp defendant’s prior bad acts of viewing child pornography as to state of mind… 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Defendant had previously objected to prior bad acts (viewing child pornography), judge cut her off on objection…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SJC-This is enough to preserve.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But what about the rest? </a:t>
            </a:r>
            <a:endParaRPr lang="en-US" dirty="0">
              <a:solidFill>
                <a:srgbClr val="FF0000"/>
              </a:solidFill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Look for links between evidentiary errors and summation errors!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Or, is it a pure credibility contest??? 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Goes to the second and fourth factors-and whether the Court should harbor grave doubt about the fairness of the verdict. 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How do YOU know, Joe?</a:t>
            </a:r>
            <a:endParaRPr lang="en-US" dirty="0">
              <a:solidFill>
                <a:srgbClr val="FF0000"/>
              </a:solidFill>
              <a:latin typeface="American Typewrite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I’M GLAD YOU ASKED! RECENT CASES! DIRGO!</a:t>
            </a:r>
            <a:endParaRPr lang="en-US" dirty="0">
              <a:solidFill>
                <a:srgbClr val="FF0000"/>
              </a:solidFill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2"/>
              </a:rPr>
              <a:t>Comm.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  <a:hlinkClick r:id="rId2"/>
              </a:rPr>
              <a:t>v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2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  <a:hlinkClick r:id="rId2"/>
              </a:rPr>
              <a:t>Dirgo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2"/>
              </a:rPr>
              <a:t>, 474 Mass. 1012 (2016) </a:t>
            </a:r>
            <a:r>
              <a:rPr lang="en-US" dirty="0">
                <a:solidFill>
                  <a:srgbClr val="FF0000"/>
                </a:solidFill>
                <a:latin typeface="American Typewriter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(Give Merritt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Schnipper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 a big hand!) 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Pure credibility contest-believe the victim because they are in court. 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NO. NO. NO. They can’t say that-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esp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. since the victim was smoking.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Knowledge of sexual terminology-knew because of abuse…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NO. NO. NO. Indeed, there was an undisclosed 51A report. 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First complaint-Commonwealth can’t parade witnesses to tell you the same thing.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 NO. NO. NO. Comm. can’t exploit the limits of the first complaint doctrine or fight fire with fire.  See also Harris (Comm. excluded evidence of victim’s priors as  a prostitute and then said there was no evidence victim was a prostitute.) 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All told, SRMJ.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</a:rPr>
              <a:t>More Recent Cases-Hamel</a:t>
            </a:r>
            <a:endParaRPr lang="en-US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2"/>
              </a:rPr>
              <a:t>Comm.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  <a:hlinkClick r:id="rId2"/>
              </a:rPr>
              <a:t>v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2"/>
              </a:rPr>
              <a:t>. Hamel, 91 Mass. App. Ct. 347 (2017) 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(Give Laura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Mannion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 a BIG HAND!) 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Comm. admitted records that a child suffered dermatitis on his genitals-and dermatitis was the result of abuse. 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Prejudicial error-NO EXPERT testimony on point. 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AND Summation caused SRMJ-same as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Dirgo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-believe the victim because they are here-taken together, SRMJ. </a:t>
            </a:r>
          </a:p>
          <a:p>
            <a:r>
              <a:rPr lang="en-US" dirty="0">
                <a:solidFill>
                  <a:srgbClr val="FF0000"/>
                </a:solidFill>
                <a:latin typeface="American Typewriter"/>
              </a:rPr>
              <a:t>C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ontrast 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3"/>
              </a:rPr>
              <a:t>Comm. v. Childs, 94 Mass. App. Ct. 67 (2018)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, (pattern of uncharged sexual abuse properly admitted to show relationship under guide to evidence, prosecutor could emphasize and harp in closing-if improperly admitted, there would be prejudice Childs was a 2-1, Justice Singh and asserted it was improperly admitted.)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Recent Cases-Horne/Cuevas</a:t>
            </a:r>
            <a:endParaRPr lang="en-US" dirty="0">
              <a:solidFill>
                <a:srgbClr val="FF0000"/>
              </a:solidFill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2328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This notion also works the other way too…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Unobjected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 evidentiary error can cause SRMJ, if Comm. emphasizes in summation.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2"/>
              </a:rPr>
              <a:t>Comm.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  <a:hlinkClick r:id="rId2"/>
              </a:rPr>
              <a:t>v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2"/>
              </a:rPr>
              <a:t>. Horne, 476 Mass. 222 (2017) 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(Give Rebecca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Jacobstein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 a big hand!) 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Boston Police Sergeant testified as to what crack addict (does) not do, Comm. emphasized in closing on possession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w/inte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 charges 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SRMJ-Profiling evidence is inadmissible, so is negative profiling is too-”mirror image” that detracts from individual guilt.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SRMJ-prosecutor magnified the point in closing.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See also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  <a:hlinkClick r:id="rId3"/>
              </a:rPr>
              <a:t>Comm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3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  <a:hlinkClick r:id="rId3"/>
              </a:rPr>
              <a:t>v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3"/>
              </a:rPr>
              <a:t>. Cuevas, 94 Mass. App. Ct. 780 (2018) 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(Give Joe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Lattimore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, if he’s here, a BIG HAND!) 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Comm. admitted RMV records of refusals-Prosecutor emphasized in opening and closing. 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SRMJ=Evidence sufficient of impairment, but, defendant stopped on a technical violation of driving on a sidewalk on a narrow street, citing 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4"/>
              </a:rPr>
              <a:t>Comm.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  <a:hlinkClick r:id="rId4"/>
              </a:rPr>
              <a:t>v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4"/>
              </a:rPr>
              <a:t>. Gibson, 82 Mass. App. Ct. 834 (2012) (A Golden Egg-SRMJ in an OUI case!!!)</a:t>
            </a:r>
            <a:endParaRPr lang="en-US" dirty="0" smtClean="0">
              <a:solidFill>
                <a:srgbClr val="FF0000"/>
              </a:solidFill>
              <a:latin typeface="American Typewriter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Watch in the pipeline: Comm.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v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. Brown, 2019-P-187 (</a:t>
            </a:r>
            <a:r>
              <a:rPr lang="en-US" dirty="0">
                <a:solidFill>
                  <a:srgbClr val="FF0000"/>
                </a:solidFill>
                <a:latin typeface="American Typewriter"/>
              </a:rPr>
              <a:t>P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artially preserved 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summatio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 error a la Horne/Hamel/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5"/>
              </a:rPr>
              <a:t>Comm v. Ferriera, 460 Mass. 781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Recent Cases-Sherman, Sutherland</a:t>
            </a:r>
            <a:endParaRPr lang="en-US" dirty="0">
              <a:solidFill>
                <a:srgbClr val="FF0000"/>
              </a:solidFill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merican Typewriter"/>
              </a:rPr>
              <a:t>Contrast</a:t>
            </a:r>
            <a:r>
              <a:rPr lang="en-US" dirty="0" err="1" smtClean="0">
                <a:solidFill>
                  <a:srgbClr val="FF0000"/>
                </a:solidFill>
                <a:latin typeface="American Typewriter"/>
                <a:hlinkClick r:id="rId2"/>
              </a:rPr>
              <a:t>Comm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2"/>
              </a:rPr>
              <a:t>. v. Sherman, 481 Mass. 464 (2019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) (Judge erred in allowing cocaine use to challenge memory, no SRMJ because prosecutor didn’t emphasize it in closing.) Condolences to Edward Crane. </a:t>
            </a: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Contrast also 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hlinkClick r:id="rId3"/>
              </a:rPr>
              <a:t>Comm. v. Sutherland, 93 Mass. App. Ct. 65 (2018)</a:t>
            </a:r>
            <a:r>
              <a:rPr lang="en-US" dirty="0" smtClean="0">
                <a:solidFill>
                  <a:srgbClr val="FF0000"/>
                </a:solidFill>
                <a:latin typeface="American Typewriter"/>
              </a:rPr>
              <a:t>-NO SRMJ because there was consciousness of guilt and not emphasized in closing.  Condolences to Barbara Sweeney.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508</TotalTime>
  <Words>1600</Words>
  <Application>Microsoft Macintosh PowerPoint</Application>
  <PresentationFormat>On-screen Show (4:3)</PresentationFormat>
  <Paragraphs>74</Paragraphs>
  <Slides>13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No! No ! No ! They Can’t Say That No More:  How To Show that a Summation Error Causes a Substantial Risk of a Miscarriage of Justice </vt:lpstr>
      <vt:lpstr>Our friends, The Kozec Factors</vt:lpstr>
      <vt:lpstr>Kozec Factor 1-GOOD CITES</vt:lpstr>
      <vt:lpstr>But what about the rest? </vt:lpstr>
      <vt:lpstr>I’M GLAD YOU ASKED! RECENT CASES! DIRGO!</vt:lpstr>
      <vt:lpstr>More Recent Cases-Hamel</vt:lpstr>
      <vt:lpstr>Recent Cases-Horne/Cuevas</vt:lpstr>
      <vt:lpstr>Recent Cases-Sherman, Sutherland</vt:lpstr>
      <vt:lpstr>Recent Cases: Brown</vt:lpstr>
      <vt:lpstr>Recent Cases: Contrast Dirgo with Casbohm</vt:lpstr>
      <vt:lpstr>Recent Cases:  Santana and Leary</vt:lpstr>
      <vt:lpstr>Which brings us to our real summation.</vt:lpstr>
    </vt:vector>
  </TitlesOfParts>
  <Company>Queens Lorillard 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Joseph Schneiderman</dc:creator>
  <cp:lastModifiedBy>Joseph Schneiderman</cp:lastModifiedBy>
  <cp:revision>21</cp:revision>
  <dcterms:created xsi:type="dcterms:W3CDTF">2019-03-22T15:02:05Z</dcterms:created>
  <dcterms:modified xsi:type="dcterms:W3CDTF">2019-03-22T15:34:35Z</dcterms:modified>
</cp:coreProperties>
</file>